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Lst>
  <p:sldSz cx="14630400" cy="8229600"/>
  <p:notesSz cx="8229600" cy="14630400"/>
  <p:embeddedFontLst>
    <p:embeddedFont>
      <p:font typeface="Kanit Light" pitchFamily="34" charset="0"/>
      <p:regular r:id="rId17"/>
    </p:embeddedFont>
    <p:embeddedFont>
      <p:font typeface="Kanit Light" pitchFamily="34" charset="-122"/>
      <p:regular r:id="rId18"/>
    </p:embeddedFont>
    <p:embeddedFont>
      <p:font typeface="Kanit Light" pitchFamily="34" charset="-120"/>
      <p:regular r:id="rId19"/>
    </p:embeddedFont>
    <p:embeddedFont>
      <p:font typeface="Martel Sans" panose="00000800000000000000" pitchFamily="34" charset="0"/>
      <p:bold r:id="rId20"/>
    </p:embeddedFont>
    <p:embeddedFont>
      <p:font typeface="Martel Sans" panose="00000800000000000000" pitchFamily="34" charset="-122"/>
      <p:bold r:id="rId21"/>
    </p:embeddedFont>
    <p:embeddedFont>
      <p:font typeface="Martel Sans" panose="00000800000000000000" pitchFamily="34" charset="-120"/>
      <p:bold r:id="rId22"/>
    </p:embeddedFont>
    <p:embeddedFont>
      <p:font typeface="Consolas" panose="020B0609020204030204" pitchFamily="34" charset="0"/>
      <p:regular r:id="rId23"/>
      <p:bold r:id="rId24"/>
      <p:italic r:id="rId25"/>
      <p:boldItalic r:id="rId26"/>
    </p:embeddedFont>
    <p:embeddedFont>
      <p:font typeface="Consolas" panose="020B0609020204030204" pitchFamily="34" charset="-122"/>
      <p:regular r:id="rId27"/>
    </p:embeddedFont>
    <p:embeddedFont>
      <p:font typeface="Consolas" panose="020B0609020204030204" pitchFamily="34" charset="-120"/>
      <p:regular r:id="rId28"/>
    </p:embeddedFont>
    <p:embeddedFont>
      <p:font typeface="Calibri" panose="020F0502020204030204" charset="0"/>
      <p:regular r:id="rId29"/>
      <p:bold r:id="rId30"/>
      <p:italic r:id="rId31"/>
      <p:boldItalic r:id="rId32"/>
    </p:embeddedFont>
    <p:embeddedFont>
      <p:font typeface="Calibri Light" panose="020F0302020204030204" charset="0"/>
      <p:regular r:id="rId33"/>
      <p:italic r:id="rId34"/>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font" Target="fonts/font18.fntdata"/><Relationship Id="rId33" Type="http://schemas.openxmlformats.org/officeDocument/2006/relationships/font" Target="fonts/font17.fntdata"/><Relationship Id="rId32" Type="http://schemas.openxmlformats.org/officeDocument/2006/relationships/font" Target="fonts/font16.fntdata"/><Relationship Id="rId31" Type="http://schemas.openxmlformats.org/officeDocument/2006/relationships/font" Target="fonts/font15.fntdata"/><Relationship Id="rId30" Type="http://schemas.openxmlformats.org/officeDocument/2006/relationships/font" Target="fonts/font14.fntdata"/><Relationship Id="rId3" Type="http://schemas.openxmlformats.org/officeDocument/2006/relationships/slide" Target="slides/slide1.xml"/><Relationship Id="rId29" Type="http://schemas.openxmlformats.org/officeDocument/2006/relationships/font" Target="fonts/font13.fntdata"/><Relationship Id="rId28" Type="http://schemas.openxmlformats.org/officeDocument/2006/relationships/font" Target="fonts/font12.fntdata"/><Relationship Id="rId27" Type="http://schemas.openxmlformats.org/officeDocument/2006/relationships/font" Target="fonts/font11.fntdata"/><Relationship Id="rId26" Type="http://schemas.openxmlformats.org/officeDocument/2006/relationships/font" Target="fonts/font10.fntdata"/><Relationship Id="rId25" Type="http://schemas.openxmlformats.org/officeDocument/2006/relationships/font" Target="fonts/font9.fntdata"/><Relationship Id="rId24" Type="http://schemas.openxmlformats.org/officeDocument/2006/relationships/font" Target="fonts/font8.fntdata"/><Relationship Id="rId23" Type="http://schemas.openxmlformats.org/officeDocument/2006/relationships/font" Target="fonts/font7.fntdata"/><Relationship Id="rId22" Type="http://schemas.openxmlformats.org/officeDocument/2006/relationships/font" Target="fonts/font6.fntdata"/><Relationship Id="rId21" Type="http://schemas.openxmlformats.org/officeDocument/2006/relationships/font" Target="fonts/font5.fntdata"/><Relationship Id="rId20" Type="http://schemas.openxmlformats.org/officeDocument/2006/relationships/font" Target="fonts/font4.fntdata"/><Relationship Id="rId2" Type="http://schemas.openxmlformats.org/officeDocument/2006/relationships/theme" Target="theme/theme1.xml"/><Relationship Id="rId19" Type="http://schemas.openxmlformats.org/officeDocument/2006/relationships/font" Target="fonts/font3.fntdata"/><Relationship Id="rId18" Type="http://schemas.openxmlformats.org/officeDocument/2006/relationships/font" Target="fonts/font2.fntdata"/><Relationship Id="rId17" Type="http://schemas.openxmlformats.org/officeDocument/2006/relationships/font" Target="fonts/font1.fntdata"/><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730080" y="730080"/>
            <a:ext cx="13163040" cy="846720"/>
          </a:xfrm>
        </p:spPr>
        <p:txBody>
          <a:bodyPr/>
          <a:lstStyle>
            <a:lvl1pPr algn="ctr">
              <a:defRPr sz="3840">
                <a:solidFill>
                  <a:srgbClr val="333333"/>
                </a:solidFill>
              </a:defRPr>
            </a:lvl1pPr>
          </a:lstStyle>
          <a:p>
            <a:r>
              <a:rPr lang="en-US"/>
              <a:t>Click to add title</a:t>
            </a:r>
            <a:endParaRPr lang="en-US"/>
          </a:p>
        </p:txBody>
      </p:sp>
      <p:sp>
        <p:nvSpPr>
          <p:cNvPr id="3" name="日期占位符 2"/>
          <p:cNvSpPr>
            <a:spLocks noGrp="1"/>
          </p:cNvSpPr>
          <p:nvPr>
            <p:ph type="dt" sz="half" idx="10"/>
            <p:custDataLst>
              <p:tags r:id="rId3"/>
            </p:custDataLst>
          </p:nvPr>
        </p:nvSpPr>
        <p:spPr>
          <a:xfrm>
            <a:off x="734400" y="7577280"/>
            <a:ext cx="3240000" cy="380160"/>
          </a:xfrm>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a:xfrm>
            <a:off x="4939200" y="7577280"/>
            <a:ext cx="4752000" cy="380160"/>
          </a:xfrm>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5"/>
            </p:custDataLst>
          </p:nvPr>
        </p:nvSpPr>
        <p:spPr>
          <a:xfrm>
            <a:off x="10653120" y="7577280"/>
            <a:ext cx="3240000" cy="380160"/>
          </a:xfrm>
        </p:spPr>
        <p:txBody>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1.xml"/><Relationship Id="rId2" Type="http://schemas.openxmlformats.org/officeDocument/2006/relationships/image" Target="../media/image3.png"/><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3.xml"/><Relationship Id="rId2" Type="http://schemas.openxmlformats.org/officeDocument/2006/relationships/image" Target="../media/image3.pn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4.xml"/><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6.xml"/><Relationship Id="rId2" Type="http://schemas.openxmlformats.org/officeDocument/2006/relationships/image" Target="../media/image3.png"/><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8.xml"/><Relationship Id="rId2" Type="http://schemas.openxmlformats.org/officeDocument/2006/relationships/image" Target="../media/image3.png"/><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9.xml"/><Relationship Id="rId5" Type="http://schemas.openxmlformats.org/officeDocument/2006/relationships/image" Target="../media/image3.png"/><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10.xml"/><Relationship Id="rId5" Type="http://schemas.openxmlformats.org/officeDocument/2006/relationships/image" Target="../media/image3.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5517515" y="994410"/>
            <a:ext cx="8922385" cy="1417320"/>
          </a:xfrm>
          <a:prstGeom prst="rect">
            <a:avLst/>
          </a:prstGeom>
          <a:noFill/>
        </p:spPr>
        <p:txBody>
          <a:bodyPr wrap="square" lIns="0" tIns="0" rIns="0" bIns="0" rtlCol="0" anchor="t"/>
          <a:lstStyle/>
          <a:p>
            <a:pPr marL="0" indent="0" algn="ctr">
              <a:lnSpc>
                <a:spcPts val="5550"/>
              </a:lnSpc>
              <a:buNone/>
            </a:pPr>
            <a:r>
              <a:rPr lang="en-US" sz="4450" dirty="0">
                <a:solidFill>
                  <a:srgbClr val="272D45"/>
                </a:solidFill>
                <a:latin typeface="Kanit Light" pitchFamily="34" charset="0"/>
                <a:ea typeface="Kanit Light" pitchFamily="34" charset="-122"/>
                <a:cs typeface="Kanit Light" pitchFamily="34" charset="-120"/>
              </a:rPr>
              <a:t>Pengenalan Bootstrap</a:t>
            </a:r>
            <a:endParaRPr lang="en-US" sz="4450" dirty="0"/>
          </a:p>
        </p:txBody>
      </p:sp>
      <p:sp>
        <p:nvSpPr>
          <p:cNvPr id="4" name="Text 1"/>
          <p:cNvSpPr/>
          <p:nvPr/>
        </p:nvSpPr>
        <p:spPr>
          <a:xfrm>
            <a:off x="6280190" y="2469158"/>
            <a:ext cx="7556421" cy="2177415"/>
          </a:xfrm>
          <a:prstGeom prst="rect">
            <a:avLst/>
          </a:prstGeom>
          <a:noFill/>
        </p:spPr>
        <p:txBody>
          <a:bodyPr wrap="square" lIns="0" tIns="0" rIns="0" bIns="0" rtlCol="0" anchor="t"/>
          <a:lstStyle/>
          <a:p>
            <a:pPr marL="0" indent="0" algn="l">
              <a:lnSpc>
                <a:spcPts val="2850"/>
              </a:lnSpc>
              <a:buNone/>
            </a:pPr>
            <a:r>
              <a:rPr lang="en-US" sz="175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Bootstrap adalah framework CSS, JavaScript, dan HTML yang sangat populer, awalnya dikembangkan oleh Twitter dan kini dikelola oleh komunitas global. Dengan rilis terbarunya, Bootstrap 5 pada Mei 2021, framework ini telah menjadi pilihan jutaan website di seluruh dunia untuk mempercepat dan menyederhanakan proses pengembangan web.</a:t>
            </a:r>
            <a:endParaRPr lang="en-US" sz="1750" dirty="0"/>
          </a:p>
        </p:txBody>
      </p:sp>
      <p:sp>
        <p:nvSpPr>
          <p:cNvPr id="5" name="Rectangles 4"/>
          <p:cNvSpPr/>
          <p:nvPr/>
        </p:nvSpPr>
        <p:spPr>
          <a:xfrm>
            <a:off x="8756015" y="7370445"/>
            <a:ext cx="5887720" cy="859790"/>
          </a:xfrm>
          <a:prstGeom prst="rect">
            <a:avLst/>
          </a:prstGeom>
          <a:solidFill>
            <a:schemeClr val="bg1">
              <a:lumMod val="8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158750"/>
            <a:ext cx="2227580" cy="11277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s 16"/>
          <p:cNvSpPr/>
          <p:nvPr/>
        </p:nvSpPr>
        <p:spPr>
          <a:xfrm>
            <a:off x="8756015" y="7370445"/>
            <a:ext cx="5887720" cy="859790"/>
          </a:xfrm>
          <a:prstGeom prst="rect">
            <a:avLst/>
          </a:prstGeom>
          <a:solidFill>
            <a:schemeClr val="bg1">
              <a:lumMod val="8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0"/>
          <p:cNvSpPr/>
          <p:nvPr/>
        </p:nvSpPr>
        <p:spPr>
          <a:xfrm>
            <a:off x="3531394" y="537448"/>
            <a:ext cx="7567493" cy="610195"/>
          </a:xfrm>
          <a:prstGeom prst="rect">
            <a:avLst/>
          </a:prstGeom>
          <a:noFill/>
        </p:spPr>
        <p:txBody>
          <a:bodyPr wrap="none" lIns="0" tIns="0" rIns="0" bIns="0" rtlCol="0" anchor="t"/>
          <a:lstStyle/>
          <a:p>
            <a:pPr marL="0" indent="0" algn="ctr">
              <a:lnSpc>
                <a:spcPts val="4800"/>
              </a:lnSpc>
              <a:buNone/>
            </a:pPr>
            <a:r>
              <a:rPr lang="en-US" sz="3800" dirty="0">
                <a:solidFill>
                  <a:srgbClr val="272D45"/>
                </a:solidFill>
                <a:latin typeface="Kanit Light" pitchFamily="34" charset="0"/>
                <a:ea typeface="Kanit Light" pitchFamily="34" charset="-122"/>
                <a:cs typeface="Kanit Light" pitchFamily="34" charset="-120"/>
              </a:rPr>
              <a:t>Kesimpulan</a:t>
            </a:r>
            <a:endParaRPr lang="en-US" sz="3800" dirty="0"/>
          </a:p>
        </p:txBody>
      </p:sp>
      <p:sp>
        <p:nvSpPr>
          <p:cNvPr id="3" name="Text 1"/>
          <p:cNvSpPr/>
          <p:nvPr/>
        </p:nvSpPr>
        <p:spPr>
          <a:xfrm>
            <a:off x="683300" y="1538049"/>
            <a:ext cx="13263801" cy="624840"/>
          </a:xfrm>
          <a:prstGeom prst="rect">
            <a:avLst/>
          </a:prstGeom>
          <a:noFill/>
        </p:spPr>
        <p:txBody>
          <a:bodyPr wrap="square" lIns="0" tIns="0" rIns="0" bIns="0" rtlCol="0" anchor="t"/>
          <a:lstStyle/>
          <a:p>
            <a:pPr marL="0" indent="0" algn="l">
              <a:lnSpc>
                <a:spcPts val="2450"/>
              </a:lnSpc>
              <a:buNone/>
            </a:pPr>
            <a:r>
              <a:rPr lang="en-US" sz="150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Bootstrap adalah framework yang tak ternilai harganya yang akan sangat mempermudah dan mempercepat proses pengembangan web Anda. Dengan memahami dasar-dasarnya, Anda dapat menciptakan website yang responsif dan profesional dengan efisiensi tinggi.</a:t>
            </a:r>
            <a:endParaRPr lang="en-US" sz="1500" dirty="0"/>
          </a:p>
        </p:txBody>
      </p:sp>
      <p:pic>
        <p:nvPicPr>
          <p:cNvPr id="4" name="Image 0" descr="preencoded.png"/>
          <p:cNvPicPr>
            <a:picLocks noChangeAspect="1"/>
          </p:cNvPicPr>
          <p:nvPr/>
        </p:nvPicPr>
        <p:blipFill>
          <a:blip r:embed="rId1"/>
          <a:stretch>
            <a:fillRect/>
          </a:stretch>
        </p:blipFill>
        <p:spPr>
          <a:xfrm>
            <a:off x="683300" y="2675215"/>
            <a:ext cx="6558677" cy="1143000"/>
          </a:xfrm>
          <a:prstGeom prst="rect">
            <a:avLst/>
          </a:prstGeom>
        </p:spPr>
      </p:pic>
      <p:sp>
        <p:nvSpPr>
          <p:cNvPr id="5" name="Text 2"/>
          <p:cNvSpPr/>
          <p:nvPr/>
        </p:nvSpPr>
        <p:spPr>
          <a:xfrm>
            <a:off x="878443" y="3456027"/>
            <a:ext cx="2440662" cy="305038"/>
          </a:xfrm>
          <a:prstGeom prst="rect">
            <a:avLst/>
          </a:prstGeom>
          <a:noFill/>
        </p:spPr>
        <p:txBody>
          <a:bodyPr wrap="none" lIns="0" tIns="0" rIns="0" bIns="0" rtlCol="0" anchor="t"/>
          <a:lstStyle/>
          <a:p>
            <a:pPr marL="0" indent="0" algn="l">
              <a:lnSpc>
                <a:spcPts val="2400"/>
              </a:lnSpc>
              <a:buNone/>
            </a:pPr>
            <a:r>
              <a:rPr lang="en-US" sz="1900" dirty="0">
                <a:solidFill>
                  <a:srgbClr val="2C3249"/>
                </a:solidFill>
                <a:latin typeface="Kanit Light" pitchFamily="34" charset="0"/>
                <a:ea typeface="Kanit Light" pitchFamily="34" charset="-122"/>
                <a:cs typeface="Kanit Light" pitchFamily="34" charset="-120"/>
              </a:rPr>
              <a:t>Kuasai Sistem Grid</a:t>
            </a:r>
            <a:endParaRPr lang="en-US" sz="1900" dirty="0"/>
          </a:p>
        </p:txBody>
      </p:sp>
      <p:sp>
        <p:nvSpPr>
          <p:cNvPr id="6" name="Text 3"/>
          <p:cNvSpPr/>
          <p:nvPr/>
        </p:nvSpPr>
        <p:spPr>
          <a:xfrm>
            <a:off x="878443" y="3878104"/>
            <a:ext cx="6168390" cy="624840"/>
          </a:xfrm>
          <a:prstGeom prst="rect">
            <a:avLst/>
          </a:prstGeom>
          <a:noFill/>
        </p:spPr>
        <p:txBody>
          <a:bodyPr wrap="square" lIns="0" tIns="0" rIns="0" bIns="0" rtlCol="0" anchor="t"/>
          <a:lstStyle/>
          <a:p>
            <a:pPr marL="0" indent="0" algn="l">
              <a:lnSpc>
                <a:spcPts val="2450"/>
              </a:lnSpc>
              <a:buNone/>
            </a:pPr>
            <a:r>
              <a:rPr lang="en-US" sz="150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Pahami bagaimana sistem 12 kolom bekerja untuk layout yang adaptif.</a:t>
            </a:r>
            <a:endParaRPr lang="en-US" sz="1500" dirty="0"/>
          </a:p>
        </p:txBody>
      </p:sp>
      <p:pic>
        <p:nvPicPr>
          <p:cNvPr id="7" name="Image 1" descr="preencoded.png"/>
          <p:cNvPicPr>
            <a:picLocks noChangeAspect="1"/>
          </p:cNvPicPr>
          <p:nvPr/>
        </p:nvPicPr>
        <p:blipFill>
          <a:blip r:embed="rId1"/>
          <a:stretch>
            <a:fillRect/>
          </a:stretch>
        </p:blipFill>
        <p:spPr>
          <a:xfrm>
            <a:off x="7388304" y="2382441"/>
            <a:ext cx="6558796" cy="1143000"/>
          </a:xfrm>
          <a:prstGeom prst="rect">
            <a:avLst/>
          </a:prstGeom>
        </p:spPr>
      </p:pic>
      <p:sp>
        <p:nvSpPr>
          <p:cNvPr id="8" name="Text 4"/>
          <p:cNvSpPr/>
          <p:nvPr/>
        </p:nvSpPr>
        <p:spPr>
          <a:xfrm>
            <a:off x="7583448" y="3163253"/>
            <a:ext cx="2975848" cy="305038"/>
          </a:xfrm>
          <a:prstGeom prst="rect">
            <a:avLst/>
          </a:prstGeom>
          <a:noFill/>
        </p:spPr>
        <p:txBody>
          <a:bodyPr wrap="none" lIns="0" tIns="0" rIns="0" bIns="0" rtlCol="0" anchor="t"/>
          <a:lstStyle/>
          <a:p>
            <a:pPr marL="0" indent="0" algn="l">
              <a:lnSpc>
                <a:spcPts val="2400"/>
              </a:lnSpc>
              <a:buNone/>
            </a:pPr>
            <a:r>
              <a:rPr lang="en-US" sz="1900" dirty="0">
                <a:solidFill>
                  <a:srgbClr val="2C3249"/>
                </a:solidFill>
                <a:latin typeface="Kanit Light" pitchFamily="34" charset="0"/>
                <a:ea typeface="Kanit Light" pitchFamily="34" charset="-122"/>
                <a:cs typeface="Kanit Light" pitchFamily="34" charset="-120"/>
              </a:rPr>
              <a:t>Eksplorasi Komponen Dasar</a:t>
            </a:r>
            <a:endParaRPr lang="en-US" sz="1900" dirty="0"/>
          </a:p>
        </p:txBody>
      </p:sp>
      <p:sp>
        <p:nvSpPr>
          <p:cNvPr id="9" name="Text 5"/>
          <p:cNvSpPr/>
          <p:nvPr/>
        </p:nvSpPr>
        <p:spPr>
          <a:xfrm>
            <a:off x="7583448" y="3585329"/>
            <a:ext cx="6168509" cy="624840"/>
          </a:xfrm>
          <a:prstGeom prst="rect">
            <a:avLst/>
          </a:prstGeom>
          <a:noFill/>
        </p:spPr>
        <p:txBody>
          <a:bodyPr wrap="square" lIns="0" tIns="0" rIns="0" bIns="0" rtlCol="0" anchor="t"/>
          <a:lstStyle/>
          <a:p>
            <a:pPr marL="0" indent="0" algn="l">
              <a:lnSpc>
                <a:spcPts val="2450"/>
              </a:lnSpc>
              <a:buNone/>
            </a:pPr>
            <a:r>
              <a:rPr lang="en-US" sz="150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Biasakan diri dengan tombol, navbar, kartu, dan formulir untuk mempercepat pengembangan.</a:t>
            </a:r>
            <a:endParaRPr lang="en-US" sz="1500" dirty="0"/>
          </a:p>
        </p:txBody>
      </p:sp>
      <p:pic>
        <p:nvPicPr>
          <p:cNvPr id="10" name="Image 2" descr="preencoded.png"/>
          <p:cNvPicPr>
            <a:picLocks noChangeAspect="1"/>
          </p:cNvPicPr>
          <p:nvPr/>
        </p:nvPicPr>
        <p:blipFill>
          <a:blip r:embed="rId1"/>
          <a:stretch>
            <a:fillRect/>
          </a:stretch>
        </p:blipFill>
        <p:spPr>
          <a:xfrm>
            <a:off x="683300" y="5137190"/>
            <a:ext cx="6558677" cy="1143000"/>
          </a:xfrm>
          <a:prstGeom prst="rect">
            <a:avLst/>
          </a:prstGeom>
        </p:spPr>
      </p:pic>
      <p:sp>
        <p:nvSpPr>
          <p:cNvPr id="11" name="Text 6"/>
          <p:cNvSpPr/>
          <p:nvPr/>
        </p:nvSpPr>
        <p:spPr>
          <a:xfrm>
            <a:off x="878443" y="5918002"/>
            <a:ext cx="3023354" cy="305038"/>
          </a:xfrm>
          <a:prstGeom prst="rect">
            <a:avLst/>
          </a:prstGeom>
          <a:noFill/>
        </p:spPr>
        <p:txBody>
          <a:bodyPr wrap="none" lIns="0" tIns="0" rIns="0" bIns="0" rtlCol="0" anchor="t"/>
          <a:lstStyle/>
          <a:p>
            <a:pPr marL="0" indent="0" algn="l">
              <a:lnSpc>
                <a:spcPts val="2400"/>
              </a:lnSpc>
              <a:buNone/>
            </a:pPr>
            <a:r>
              <a:rPr lang="en-US" sz="1900" dirty="0">
                <a:solidFill>
                  <a:srgbClr val="2C3249"/>
                </a:solidFill>
                <a:latin typeface="Kanit Light" pitchFamily="34" charset="0"/>
                <a:ea typeface="Kanit Light" pitchFamily="34" charset="-122"/>
                <a:cs typeface="Kanit Light" pitchFamily="34" charset="-120"/>
              </a:rPr>
              <a:t>Telusuri Dokumentasi Resmi</a:t>
            </a:r>
            <a:endParaRPr lang="en-US" sz="1900" dirty="0"/>
          </a:p>
        </p:txBody>
      </p:sp>
      <p:sp>
        <p:nvSpPr>
          <p:cNvPr id="12" name="Text 7"/>
          <p:cNvSpPr/>
          <p:nvPr/>
        </p:nvSpPr>
        <p:spPr>
          <a:xfrm>
            <a:off x="878443" y="6340078"/>
            <a:ext cx="6168390" cy="624840"/>
          </a:xfrm>
          <a:prstGeom prst="rect">
            <a:avLst/>
          </a:prstGeom>
          <a:noFill/>
        </p:spPr>
        <p:txBody>
          <a:bodyPr wrap="square" lIns="0" tIns="0" rIns="0" bIns="0" rtlCol="0" anchor="t"/>
          <a:lstStyle/>
          <a:p>
            <a:pPr marL="0" indent="0" algn="l">
              <a:lnSpc>
                <a:spcPts val="2450"/>
              </a:lnSpc>
              <a:buNone/>
            </a:pPr>
            <a:r>
              <a:rPr lang="en-US" sz="150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Dokumentasi Bootstrap 5 adalah sumber daya terbaik untuk semua fitur dan contoh.</a:t>
            </a:r>
            <a:endParaRPr lang="en-US" sz="1500" dirty="0"/>
          </a:p>
        </p:txBody>
      </p:sp>
      <p:pic>
        <p:nvPicPr>
          <p:cNvPr id="13" name="Image 3" descr="preencoded.png"/>
          <p:cNvPicPr>
            <a:picLocks noChangeAspect="1"/>
          </p:cNvPicPr>
          <p:nvPr/>
        </p:nvPicPr>
        <p:blipFill>
          <a:blip r:embed="rId1"/>
          <a:stretch>
            <a:fillRect/>
          </a:stretch>
        </p:blipFill>
        <p:spPr>
          <a:xfrm>
            <a:off x="7388304" y="4844415"/>
            <a:ext cx="6558796" cy="1143000"/>
          </a:xfrm>
          <a:prstGeom prst="rect">
            <a:avLst/>
          </a:prstGeom>
        </p:spPr>
      </p:pic>
      <p:sp>
        <p:nvSpPr>
          <p:cNvPr id="14" name="Text 8"/>
          <p:cNvSpPr/>
          <p:nvPr/>
        </p:nvSpPr>
        <p:spPr>
          <a:xfrm>
            <a:off x="7583448" y="5625227"/>
            <a:ext cx="2569369" cy="305038"/>
          </a:xfrm>
          <a:prstGeom prst="rect">
            <a:avLst/>
          </a:prstGeom>
          <a:noFill/>
        </p:spPr>
        <p:txBody>
          <a:bodyPr wrap="none" lIns="0" tIns="0" rIns="0" bIns="0" rtlCol="0" anchor="t"/>
          <a:lstStyle/>
          <a:p>
            <a:pPr marL="0" indent="0" algn="l">
              <a:lnSpc>
                <a:spcPts val="2400"/>
              </a:lnSpc>
              <a:buNone/>
            </a:pPr>
            <a:r>
              <a:rPr lang="en-US" sz="1900" dirty="0">
                <a:solidFill>
                  <a:srgbClr val="2C3249"/>
                </a:solidFill>
                <a:latin typeface="Kanit Light" pitchFamily="34" charset="0"/>
                <a:ea typeface="Kanit Light" pitchFamily="34" charset="-122"/>
                <a:cs typeface="Kanit Light" pitchFamily="34" charset="-120"/>
              </a:rPr>
              <a:t>Mulai Proyek Kecil Anda</a:t>
            </a:r>
            <a:endParaRPr lang="en-US" sz="1900" dirty="0"/>
          </a:p>
        </p:txBody>
      </p:sp>
      <p:sp>
        <p:nvSpPr>
          <p:cNvPr id="15" name="Text 9"/>
          <p:cNvSpPr/>
          <p:nvPr/>
        </p:nvSpPr>
        <p:spPr>
          <a:xfrm>
            <a:off x="7583448" y="6047303"/>
            <a:ext cx="6168509" cy="624840"/>
          </a:xfrm>
          <a:prstGeom prst="rect">
            <a:avLst/>
          </a:prstGeom>
          <a:noFill/>
        </p:spPr>
        <p:txBody>
          <a:bodyPr wrap="square" lIns="0" tIns="0" rIns="0" bIns="0" rtlCol="0" anchor="t"/>
          <a:lstStyle/>
          <a:p>
            <a:pPr marL="0" indent="0" algn="l">
              <a:lnSpc>
                <a:spcPts val="2450"/>
              </a:lnSpc>
              <a:buNone/>
            </a:pPr>
            <a:r>
              <a:rPr lang="en-US" sz="150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Praktikkan apa yang Anda pelajari dengan membangun halaman web sederhana atau prototipe.</a:t>
            </a:r>
            <a:endParaRPr lang="en-US" sz="1500" dirty="0"/>
          </a:p>
        </p:txBody>
      </p:sp>
      <p:sp>
        <p:nvSpPr>
          <p:cNvPr id="16" name="Text 10"/>
          <p:cNvSpPr/>
          <p:nvPr/>
        </p:nvSpPr>
        <p:spPr>
          <a:xfrm>
            <a:off x="683300" y="7379613"/>
            <a:ext cx="13263801" cy="312420"/>
          </a:xfrm>
          <a:prstGeom prst="rect">
            <a:avLst/>
          </a:prstGeom>
          <a:noFill/>
        </p:spPr>
        <p:txBody>
          <a:bodyPr wrap="none" lIns="0" tIns="0" rIns="0" bIns="0" rtlCol="0" anchor="t"/>
          <a:lstStyle/>
          <a:p>
            <a:pPr marL="0" indent="0" algn="ctr">
              <a:lnSpc>
                <a:spcPts val="2450"/>
              </a:lnSpc>
              <a:buNone/>
            </a:pPr>
            <a:r>
              <a:rPr lang="en-US" sz="150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Selamat membangun web yang menakjubkan dengan Bootstrap!</a:t>
            </a:r>
            <a:endParaRPr lang="en-US" sz="15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158750"/>
            <a:ext cx="2227580" cy="11277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330898" y="1183362"/>
            <a:ext cx="5968603" cy="708779"/>
          </a:xfrm>
          <a:prstGeom prst="rect">
            <a:avLst/>
          </a:prstGeom>
          <a:noFill/>
        </p:spPr>
        <p:txBody>
          <a:bodyPr wrap="none" lIns="0" tIns="0" rIns="0" bIns="0" rtlCol="0" anchor="t"/>
          <a:lstStyle/>
          <a:p>
            <a:pPr marL="0" indent="0" algn="ctr">
              <a:lnSpc>
                <a:spcPts val="5550"/>
              </a:lnSpc>
              <a:buNone/>
            </a:pPr>
            <a:r>
              <a:rPr lang="en-US" sz="4450" dirty="0">
                <a:solidFill>
                  <a:srgbClr val="272D45"/>
                </a:solidFill>
                <a:latin typeface="Kanit Light" pitchFamily="34" charset="0"/>
                <a:ea typeface="Kanit Light" pitchFamily="34" charset="-122"/>
                <a:cs typeface="Kanit Light" pitchFamily="34" charset="-120"/>
              </a:rPr>
              <a:t>Kenapa Pilih Bootstrap?</a:t>
            </a:r>
            <a:endParaRPr lang="en-US" sz="4450" dirty="0"/>
          </a:p>
        </p:txBody>
      </p:sp>
      <p:sp>
        <p:nvSpPr>
          <p:cNvPr id="3" name="Shape 1"/>
          <p:cNvSpPr/>
          <p:nvPr/>
        </p:nvSpPr>
        <p:spPr>
          <a:xfrm>
            <a:off x="822127" y="2334458"/>
            <a:ext cx="510183" cy="589598"/>
          </a:xfrm>
          <a:prstGeom prst="roundRect">
            <a:avLst>
              <a:gd name="adj" fmla="val 10754"/>
            </a:avLst>
          </a:prstGeom>
          <a:solidFill>
            <a:srgbClr val="DFDFE0"/>
          </a:solidFill>
        </p:spPr>
      </p:sp>
      <p:pic>
        <p:nvPicPr>
          <p:cNvPr id="4" name="Image 0" descr="preencoded.png"/>
          <p:cNvPicPr>
            <a:picLocks noChangeAspect="1"/>
          </p:cNvPicPr>
          <p:nvPr/>
        </p:nvPicPr>
        <p:blipFill>
          <a:blip r:embed="rId1"/>
          <a:stretch>
            <a:fillRect/>
          </a:stretch>
        </p:blipFill>
        <p:spPr>
          <a:xfrm>
            <a:off x="793790" y="2345769"/>
            <a:ext cx="566976" cy="566976"/>
          </a:xfrm>
          <a:prstGeom prst="rect">
            <a:avLst/>
          </a:prstGeom>
        </p:spPr>
      </p:pic>
      <p:sp>
        <p:nvSpPr>
          <p:cNvPr id="5" name="Text 2"/>
          <p:cNvSpPr/>
          <p:nvPr/>
        </p:nvSpPr>
        <p:spPr>
          <a:xfrm>
            <a:off x="793790" y="3196233"/>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2C3249"/>
                </a:solidFill>
                <a:latin typeface="Kanit Light" pitchFamily="34" charset="0"/>
                <a:ea typeface="Kanit Light" pitchFamily="34" charset="-122"/>
                <a:cs typeface="Kanit Light" pitchFamily="34" charset="-120"/>
              </a:rPr>
              <a:t>Hemat Waktu</a:t>
            </a:r>
            <a:endParaRPr lang="en-US" sz="2200" dirty="0"/>
          </a:p>
        </p:txBody>
      </p:sp>
      <p:sp>
        <p:nvSpPr>
          <p:cNvPr id="6" name="Text 3"/>
          <p:cNvSpPr/>
          <p:nvPr/>
        </p:nvSpPr>
        <p:spPr>
          <a:xfrm>
            <a:off x="793790" y="3686651"/>
            <a:ext cx="6379607" cy="725805"/>
          </a:xfrm>
          <a:prstGeom prst="rect">
            <a:avLst/>
          </a:prstGeom>
          <a:noFill/>
        </p:spPr>
        <p:txBody>
          <a:bodyPr wrap="square" lIns="0" tIns="0" rIns="0" bIns="0" rtlCol="0" anchor="t"/>
          <a:lstStyle/>
          <a:p>
            <a:pPr marL="0" indent="0" algn="l">
              <a:lnSpc>
                <a:spcPts val="2850"/>
              </a:lnSpc>
              <a:buNone/>
            </a:pPr>
            <a:r>
              <a:rPr lang="en-US" sz="175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Komponen siap pakai yang melimpah, mengurangi kebutuhan untuk menulis kode dari nol.</a:t>
            </a:r>
            <a:endParaRPr lang="en-US" sz="1750" dirty="0"/>
          </a:p>
        </p:txBody>
      </p:sp>
      <p:sp>
        <p:nvSpPr>
          <p:cNvPr id="7" name="Shape 4"/>
          <p:cNvSpPr/>
          <p:nvPr/>
        </p:nvSpPr>
        <p:spPr>
          <a:xfrm>
            <a:off x="7485221" y="2334458"/>
            <a:ext cx="510183" cy="589598"/>
          </a:xfrm>
          <a:prstGeom prst="roundRect">
            <a:avLst>
              <a:gd name="adj" fmla="val 10754"/>
            </a:avLst>
          </a:prstGeom>
          <a:solidFill>
            <a:srgbClr val="DFDFE0"/>
          </a:solidFill>
        </p:spPr>
      </p:sp>
      <p:pic>
        <p:nvPicPr>
          <p:cNvPr id="8" name="Image 1" descr="preencoded.png"/>
          <p:cNvPicPr>
            <a:picLocks noChangeAspect="1"/>
          </p:cNvPicPr>
          <p:nvPr/>
        </p:nvPicPr>
        <p:blipFill>
          <a:blip r:embed="rId1"/>
          <a:stretch>
            <a:fillRect/>
          </a:stretch>
        </p:blipFill>
        <p:spPr>
          <a:xfrm>
            <a:off x="7456884" y="2345769"/>
            <a:ext cx="566976" cy="566976"/>
          </a:xfrm>
          <a:prstGeom prst="rect">
            <a:avLst/>
          </a:prstGeom>
        </p:spPr>
      </p:pic>
      <p:sp>
        <p:nvSpPr>
          <p:cNvPr id="9" name="Text 5"/>
          <p:cNvSpPr/>
          <p:nvPr/>
        </p:nvSpPr>
        <p:spPr>
          <a:xfrm>
            <a:off x="7456884" y="3196233"/>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2C3249"/>
                </a:solidFill>
                <a:latin typeface="Kanit Light" pitchFamily="34" charset="0"/>
                <a:ea typeface="Kanit Light" pitchFamily="34" charset="-122"/>
                <a:cs typeface="Kanit Light" pitchFamily="34" charset="-120"/>
              </a:rPr>
              <a:t>Desain Konsisten</a:t>
            </a:r>
            <a:endParaRPr lang="en-US" sz="2200" dirty="0"/>
          </a:p>
        </p:txBody>
      </p:sp>
      <p:sp>
        <p:nvSpPr>
          <p:cNvPr id="10" name="Text 6"/>
          <p:cNvSpPr/>
          <p:nvPr/>
        </p:nvSpPr>
        <p:spPr>
          <a:xfrm>
            <a:off x="7456884" y="3686651"/>
            <a:ext cx="6379726" cy="725805"/>
          </a:xfrm>
          <a:prstGeom prst="rect">
            <a:avLst/>
          </a:prstGeom>
          <a:noFill/>
        </p:spPr>
        <p:txBody>
          <a:bodyPr wrap="square" lIns="0" tIns="0" rIns="0" bIns="0" rtlCol="0" anchor="t"/>
          <a:lstStyle/>
          <a:p>
            <a:pPr marL="0" indent="0" algn="l">
              <a:lnSpc>
                <a:spcPts val="2850"/>
              </a:lnSpc>
              <a:buNone/>
            </a:pPr>
            <a:r>
              <a:rPr lang="en-US" sz="175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Menjamin tampilan yang seragam dan profesional di seluruh halaman web Anda.</a:t>
            </a:r>
            <a:endParaRPr lang="en-US" sz="1750" dirty="0"/>
          </a:p>
        </p:txBody>
      </p:sp>
      <p:sp>
        <p:nvSpPr>
          <p:cNvPr id="11" name="Shape 7"/>
          <p:cNvSpPr/>
          <p:nvPr/>
        </p:nvSpPr>
        <p:spPr>
          <a:xfrm>
            <a:off x="822127" y="4968121"/>
            <a:ext cx="510183" cy="589598"/>
          </a:xfrm>
          <a:prstGeom prst="roundRect">
            <a:avLst>
              <a:gd name="adj" fmla="val 10754"/>
            </a:avLst>
          </a:prstGeom>
          <a:solidFill>
            <a:srgbClr val="DFDFE0"/>
          </a:solidFill>
        </p:spPr>
      </p:sp>
      <p:pic>
        <p:nvPicPr>
          <p:cNvPr id="12" name="Image 2" descr="preencoded.png"/>
          <p:cNvPicPr>
            <a:picLocks noChangeAspect="1"/>
          </p:cNvPicPr>
          <p:nvPr/>
        </p:nvPicPr>
        <p:blipFill>
          <a:blip r:embed="rId1"/>
          <a:stretch>
            <a:fillRect/>
          </a:stretch>
        </p:blipFill>
        <p:spPr>
          <a:xfrm>
            <a:off x="793790" y="4979432"/>
            <a:ext cx="566976" cy="566976"/>
          </a:xfrm>
          <a:prstGeom prst="rect">
            <a:avLst/>
          </a:prstGeom>
        </p:spPr>
      </p:pic>
      <p:sp>
        <p:nvSpPr>
          <p:cNvPr id="13" name="Text 8"/>
          <p:cNvSpPr/>
          <p:nvPr/>
        </p:nvSpPr>
        <p:spPr>
          <a:xfrm>
            <a:off x="793790" y="5829895"/>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2C3249"/>
                </a:solidFill>
                <a:latin typeface="Kanit Light" pitchFamily="34" charset="0"/>
                <a:ea typeface="Kanit Light" pitchFamily="34" charset="-122"/>
                <a:cs typeface="Kanit Light" pitchFamily="34" charset="-120"/>
              </a:rPr>
              <a:t>Responsif Otomatis</a:t>
            </a:r>
            <a:endParaRPr lang="en-US" sz="2200" dirty="0"/>
          </a:p>
        </p:txBody>
      </p:sp>
      <p:sp>
        <p:nvSpPr>
          <p:cNvPr id="14" name="Text 9"/>
          <p:cNvSpPr/>
          <p:nvPr/>
        </p:nvSpPr>
        <p:spPr>
          <a:xfrm>
            <a:off x="793790" y="6320314"/>
            <a:ext cx="6379607" cy="725805"/>
          </a:xfrm>
          <a:prstGeom prst="rect">
            <a:avLst/>
          </a:prstGeom>
          <a:noFill/>
        </p:spPr>
        <p:txBody>
          <a:bodyPr wrap="square" lIns="0" tIns="0" rIns="0" bIns="0" rtlCol="0" anchor="t"/>
          <a:lstStyle/>
          <a:p>
            <a:pPr marL="0" indent="0" algn="l">
              <a:lnSpc>
                <a:spcPts val="2850"/>
              </a:lnSpc>
              <a:buNone/>
            </a:pPr>
            <a:r>
              <a:rPr lang="en-US" sz="175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Tampilan web Anda akan cocok secara instan di semua perangkat, dari mobile hingga desktop.</a:t>
            </a:r>
            <a:endParaRPr lang="en-US" sz="1750" dirty="0"/>
          </a:p>
        </p:txBody>
      </p:sp>
      <p:sp>
        <p:nvSpPr>
          <p:cNvPr id="15" name="Shape 10"/>
          <p:cNvSpPr/>
          <p:nvPr/>
        </p:nvSpPr>
        <p:spPr>
          <a:xfrm>
            <a:off x="7485221" y="4968121"/>
            <a:ext cx="510183" cy="589598"/>
          </a:xfrm>
          <a:prstGeom prst="roundRect">
            <a:avLst>
              <a:gd name="adj" fmla="val 10754"/>
            </a:avLst>
          </a:prstGeom>
          <a:solidFill>
            <a:srgbClr val="DFDFE0"/>
          </a:solidFill>
        </p:spPr>
      </p:sp>
      <p:pic>
        <p:nvPicPr>
          <p:cNvPr id="16" name="Image 3" descr="preencoded.png"/>
          <p:cNvPicPr>
            <a:picLocks noChangeAspect="1"/>
          </p:cNvPicPr>
          <p:nvPr/>
        </p:nvPicPr>
        <p:blipFill>
          <a:blip r:embed="rId1"/>
          <a:stretch>
            <a:fillRect/>
          </a:stretch>
        </p:blipFill>
        <p:spPr>
          <a:xfrm>
            <a:off x="7456884" y="4979432"/>
            <a:ext cx="566976" cy="566976"/>
          </a:xfrm>
          <a:prstGeom prst="rect">
            <a:avLst/>
          </a:prstGeom>
        </p:spPr>
      </p:pic>
      <p:sp>
        <p:nvSpPr>
          <p:cNvPr id="17" name="Text 11"/>
          <p:cNvSpPr/>
          <p:nvPr/>
        </p:nvSpPr>
        <p:spPr>
          <a:xfrm>
            <a:off x="7456884" y="5829895"/>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2C3249"/>
                </a:solidFill>
                <a:latin typeface="Kanit Light" pitchFamily="34" charset="0"/>
                <a:ea typeface="Kanit Light" pitchFamily="34" charset="-122"/>
                <a:cs typeface="Kanit Light" pitchFamily="34" charset="-120"/>
              </a:rPr>
              <a:t>Mudah Dipelajari</a:t>
            </a:r>
            <a:endParaRPr lang="en-US" sz="2200" dirty="0"/>
          </a:p>
        </p:txBody>
      </p:sp>
      <p:sp>
        <p:nvSpPr>
          <p:cNvPr id="18" name="Text 12"/>
          <p:cNvSpPr/>
          <p:nvPr/>
        </p:nvSpPr>
        <p:spPr>
          <a:xfrm>
            <a:off x="7456884" y="6320314"/>
            <a:ext cx="6379726" cy="725805"/>
          </a:xfrm>
          <a:prstGeom prst="rect">
            <a:avLst/>
          </a:prstGeom>
          <a:noFill/>
        </p:spPr>
        <p:txBody>
          <a:bodyPr wrap="square" lIns="0" tIns="0" rIns="0" bIns="0" rtlCol="0" anchor="t"/>
          <a:lstStyle/>
          <a:p>
            <a:pPr marL="0" indent="0" algn="l">
              <a:lnSpc>
                <a:spcPts val="2850"/>
              </a:lnSpc>
              <a:buNone/>
            </a:pPr>
            <a:r>
              <a:rPr lang="en-US" sz="175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Didukung oleh dokumentasi yang lengkap dan komunitas pengembang yang besar dan aktif.</a:t>
            </a:r>
            <a:endParaRPr lang="en-US" sz="1750" dirty="0"/>
          </a:p>
        </p:txBody>
      </p:sp>
      <p:sp>
        <p:nvSpPr>
          <p:cNvPr id="19" name="Rectangles 18"/>
          <p:cNvSpPr/>
          <p:nvPr/>
        </p:nvSpPr>
        <p:spPr>
          <a:xfrm>
            <a:off x="8756015" y="7370445"/>
            <a:ext cx="5887720" cy="859790"/>
          </a:xfrm>
          <a:prstGeom prst="rect">
            <a:avLst/>
          </a:prstGeom>
          <a:solidFill>
            <a:schemeClr val="bg1">
              <a:lumMod val="8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158750"/>
            <a:ext cx="2227580" cy="11277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s 10"/>
          <p:cNvSpPr/>
          <p:nvPr/>
        </p:nvSpPr>
        <p:spPr>
          <a:xfrm>
            <a:off x="8756015" y="7370445"/>
            <a:ext cx="5887720" cy="859790"/>
          </a:xfrm>
          <a:prstGeom prst="rect">
            <a:avLst/>
          </a:prstGeom>
          <a:solidFill>
            <a:schemeClr val="bg1">
              <a:lumMod val="8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0"/>
          <p:cNvSpPr/>
          <p:nvPr/>
        </p:nvSpPr>
        <p:spPr>
          <a:xfrm>
            <a:off x="797560" y="540425"/>
            <a:ext cx="5135285" cy="367427"/>
          </a:xfrm>
          <a:prstGeom prst="rect">
            <a:avLst/>
          </a:prstGeom>
          <a:noFill/>
        </p:spPr>
        <p:txBody>
          <a:bodyPr wrap="none" lIns="0" tIns="0" rIns="0" bIns="0" rtlCol="0" anchor="t"/>
          <a:lstStyle/>
          <a:p>
            <a:pPr marL="0" indent="0" algn="l">
              <a:lnSpc>
                <a:spcPts val="2850"/>
              </a:lnSpc>
              <a:buNone/>
            </a:pPr>
            <a:r>
              <a:rPr lang="en-US" sz="2300" b="1" dirty="0">
                <a:solidFill>
                  <a:srgbClr val="272D45"/>
                </a:solidFill>
                <a:latin typeface="Kanit Light" pitchFamily="34" charset="0"/>
                <a:ea typeface="Kanit Light" pitchFamily="34" charset="-122"/>
                <a:cs typeface="Kanit Light" pitchFamily="34" charset="-120"/>
              </a:rPr>
              <a:t>Fitur Utama 1: Sistem Grid (Kotak-kotak)</a:t>
            </a:r>
            <a:endParaRPr lang="en-US" sz="2300" b="1" dirty="0"/>
          </a:p>
        </p:txBody>
      </p:sp>
      <p:sp>
        <p:nvSpPr>
          <p:cNvPr id="3" name="Text 1"/>
          <p:cNvSpPr/>
          <p:nvPr/>
        </p:nvSpPr>
        <p:spPr>
          <a:xfrm>
            <a:off x="785495" y="972820"/>
            <a:ext cx="12262485" cy="899795"/>
          </a:xfrm>
          <a:prstGeom prst="rect">
            <a:avLst/>
          </a:prstGeom>
          <a:noFill/>
        </p:spPr>
        <p:txBody>
          <a:bodyPr wrap="square" lIns="0" tIns="0" rIns="0" bIns="0" rtlCol="0" anchor="t"/>
          <a:lstStyle/>
          <a:p>
            <a:pPr marL="0" indent="0" algn="l">
              <a:lnSpc>
                <a:spcPct val="100000"/>
              </a:lnSpc>
              <a:buNone/>
            </a:pPr>
            <a:r>
              <a:rPr lang="en-US" sz="200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Sistem grid adalah fondasi layout responsif Bootstrap. Ini memungkinkan Anda membagi halaman web menjadi </a:t>
            </a:r>
            <a:r>
              <a:rPr lang="en-US" sz="2000" b="1"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12 kolom vertikal</a:t>
            </a:r>
            <a:r>
              <a:rPr lang="en-US" sz="200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 memudahkan penataan konten secara rapi dan terstruktur.</a:t>
            </a:r>
            <a:endParaRPr lang="en-US" sz="2000" dirty="0"/>
          </a:p>
        </p:txBody>
      </p:sp>
      <p:sp>
        <p:nvSpPr>
          <p:cNvPr id="4" name="Text 2"/>
          <p:cNvSpPr/>
          <p:nvPr/>
        </p:nvSpPr>
        <p:spPr>
          <a:xfrm>
            <a:off x="773430" y="2115185"/>
            <a:ext cx="13646785" cy="925195"/>
          </a:xfrm>
          <a:prstGeom prst="rect">
            <a:avLst/>
          </a:prstGeom>
          <a:noFill/>
        </p:spPr>
        <p:txBody>
          <a:bodyPr wrap="square" lIns="0" tIns="0" rIns="0" bIns="0" rtlCol="0" anchor="t"/>
          <a:lstStyle/>
          <a:p>
            <a:pPr marL="0" indent="0" algn="l">
              <a:lnSpc>
                <a:spcPct val="100000"/>
              </a:lnSpc>
              <a:buNone/>
            </a:pPr>
            <a:r>
              <a:rPr lang="en-US" sz="200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Kelebihan utamanya adalah kemampuannya untuk </a:t>
            </a:r>
            <a:r>
              <a:rPr lang="en-US" sz="2000" b="1"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otomatis menyesuaikan lebar kolom</a:t>
            </a:r>
            <a:r>
              <a:rPr lang="en-US" sz="200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 di berbagai ukuran layar. Anda bisa menentukan perilaku kolom untuk layar kecil, sedang, atau besar, misalnya, menggunakan class </a:t>
            </a:r>
            <a:r>
              <a:rPr lang="en-US" sz="2000" dirty="0">
                <a:solidFill>
                  <a:srgbClr val="2C3249"/>
                </a:solidFill>
                <a:highlight>
                  <a:srgbClr val="F2F2F2"/>
                </a:highlight>
                <a:latin typeface="Consolas" panose="020B0609020204030204" pitchFamily="34" charset="0"/>
                <a:ea typeface="Consolas" panose="020B0609020204030204" pitchFamily="34" charset="-122"/>
                <a:cs typeface="Consolas" panose="020B0609020204030204" pitchFamily="34" charset="-120"/>
              </a:rPr>
              <a:t>col-md-6</a:t>
            </a:r>
            <a:r>
              <a:rPr lang="en-US" sz="200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 untuk kolom selebar setengah di layar menengah ke atas.</a:t>
            </a:r>
            <a:endParaRPr lang="en-US" sz="2000" dirty="0"/>
          </a:p>
        </p:txBody>
      </p:sp>
      <p:pic>
        <p:nvPicPr>
          <p:cNvPr id="5" name="Image 0" descr="preencoded.png"/>
          <p:cNvPicPr>
            <a:picLocks noChangeAspect="1"/>
          </p:cNvPicPr>
          <p:nvPr/>
        </p:nvPicPr>
        <p:blipFill>
          <a:blip r:embed="rId1"/>
          <a:stretch>
            <a:fillRect/>
          </a:stretch>
        </p:blipFill>
        <p:spPr>
          <a:xfrm>
            <a:off x="-28575" y="3283585"/>
            <a:ext cx="4933315" cy="4933315"/>
          </a:xfrm>
          <a:prstGeom prst="rect">
            <a:avLst/>
          </a:prstGeom>
        </p:spPr>
      </p:pic>
      <p:sp>
        <p:nvSpPr>
          <p:cNvPr id="6" name="Shape 3"/>
          <p:cNvSpPr/>
          <p:nvPr/>
        </p:nvSpPr>
        <p:spPr>
          <a:xfrm>
            <a:off x="6894830" y="3119120"/>
            <a:ext cx="5483860" cy="4894580"/>
          </a:xfrm>
          <a:prstGeom prst="roundRect">
            <a:avLst>
              <a:gd name="adj" fmla="val 4170"/>
            </a:avLst>
          </a:prstGeom>
          <a:solidFill>
            <a:srgbClr val="B6D6FC"/>
          </a:solidFill>
        </p:spPr>
      </p:sp>
      <p:pic>
        <p:nvPicPr>
          <p:cNvPr id="7" name="Image 1" descr="preencoded.png"/>
          <p:cNvPicPr>
            <a:picLocks noChangeAspect="1"/>
          </p:cNvPicPr>
          <p:nvPr/>
        </p:nvPicPr>
        <p:blipFill>
          <a:blip r:embed="rId2"/>
          <a:stretch>
            <a:fillRect/>
          </a:stretch>
        </p:blipFill>
        <p:spPr>
          <a:xfrm>
            <a:off x="7012305" y="3274060"/>
            <a:ext cx="755650" cy="605155"/>
          </a:xfrm>
          <a:prstGeom prst="rect">
            <a:avLst/>
          </a:prstGeom>
        </p:spPr>
      </p:pic>
      <p:sp>
        <p:nvSpPr>
          <p:cNvPr id="8" name="Text 4"/>
          <p:cNvSpPr/>
          <p:nvPr/>
        </p:nvSpPr>
        <p:spPr>
          <a:xfrm>
            <a:off x="7833995" y="3545840"/>
            <a:ext cx="1765300" cy="757555"/>
          </a:xfrm>
          <a:prstGeom prst="rect">
            <a:avLst/>
          </a:prstGeom>
          <a:noFill/>
        </p:spPr>
        <p:txBody>
          <a:bodyPr wrap="none" lIns="0" tIns="0" rIns="0" bIns="0" rtlCol="0" anchor="t"/>
          <a:lstStyle/>
          <a:p>
            <a:pPr marL="0" indent="0" algn="l">
              <a:lnSpc>
                <a:spcPts val="1400"/>
              </a:lnSpc>
              <a:buNone/>
            </a:pPr>
            <a:r>
              <a:rPr lang="en-US" dirty="0">
                <a:solidFill>
                  <a:srgbClr val="000000"/>
                </a:solidFill>
                <a:latin typeface="Kanit Light" pitchFamily="34" charset="0"/>
                <a:ea typeface="Kanit Light" pitchFamily="34" charset="-122"/>
                <a:cs typeface="Kanit Light" pitchFamily="34" charset="-120"/>
              </a:rPr>
              <a:t>Bagaimana Cara Kerjanya?</a:t>
            </a:r>
            <a:endParaRPr lang="en-US" dirty="0"/>
          </a:p>
        </p:txBody>
      </p:sp>
      <p:sp>
        <p:nvSpPr>
          <p:cNvPr id="9" name="Text 5"/>
          <p:cNvSpPr/>
          <p:nvPr/>
        </p:nvSpPr>
        <p:spPr>
          <a:xfrm>
            <a:off x="7313930" y="4073525"/>
            <a:ext cx="4933950" cy="2905125"/>
          </a:xfrm>
          <a:prstGeom prst="rect">
            <a:avLst/>
          </a:prstGeom>
          <a:noFill/>
        </p:spPr>
        <p:txBody>
          <a:bodyPr wrap="square" lIns="0" tIns="0" rIns="0" bIns="0" rtlCol="0" anchor="t"/>
          <a:lstStyle/>
          <a:p>
            <a:pPr marL="0" indent="0" algn="l">
              <a:lnSpc>
                <a:spcPct val="150000"/>
              </a:lnSpc>
              <a:buNone/>
            </a:pPr>
            <a:r>
              <a:rPr lang="en-US" sz="1400" dirty="0">
                <a:solidFill>
                  <a:srgbClr val="000000"/>
                </a:solidFill>
                <a:latin typeface="Martel Sans" panose="00000800000000000000" pitchFamily="34" charset="0"/>
                <a:ea typeface="Martel Sans" panose="00000800000000000000" pitchFamily="34" charset="-122"/>
                <a:cs typeface="Martel Sans" panose="00000800000000000000" pitchFamily="34" charset="-120"/>
              </a:rPr>
              <a:t>Setiap baris (row) dapat menampung total 12 "unit" kolom. Anda bisa menggabungkan kolom, misalnya </a:t>
            </a:r>
            <a:r>
              <a:rPr lang="en-US" sz="1400" dirty="0">
                <a:solidFill>
                  <a:srgbClr val="000000"/>
                </a:solidFill>
                <a:highlight>
                  <a:srgbClr val="F2F2F2"/>
                </a:highlight>
                <a:latin typeface="Consolas" panose="020B0609020204030204" pitchFamily="34" charset="0"/>
                <a:ea typeface="Consolas" panose="020B0609020204030204" pitchFamily="34" charset="-122"/>
                <a:cs typeface="Consolas" panose="020B0609020204030204" pitchFamily="34" charset="-120"/>
              </a:rPr>
              <a:t>col-6</a:t>
            </a:r>
            <a:r>
              <a:rPr lang="en-US" sz="1400" dirty="0">
                <a:solidFill>
                  <a:srgbClr val="000000"/>
                </a:solidFill>
                <a:latin typeface="Martel Sans" panose="00000800000000000000" pitchFamily="34" charset="0"/>
                <a:ea typeface="Martel Sans" panose="00000800000000000000" pitchFamily="34" charset="-122"/>
                <a:cs typeface="Martel Sans" panose="00000800000000000000" pitchFamily="34" charset="-120"/>
              </a:rPr>
              <a:t> dan </a:t>
            </a:r>
            <a:r>
              <a:rPr lang="en-US" sz="1400" dirty="0">
                <a:solidFill>
                  <a:srgbClr val="000000"/>
                </a:solidFill>
                <a:highlight>
                  <a:srgbClr val="F2F2F2"/>
                </a:highlight>
                <a:latin typeface="Consolas" panose="020B0609020204030204" pitchFamily="34" charset="0"/>
                <a:ea typeface="Consolas" panose="020B0609020204030204" pitchFamily="34" charset="-122"/>
                <a:cs typeface="Consolas" panose="020B0609020204030204" pitchFamily="34" charset="-120"/>
              </a:rPr>
              <a:t>col-6</a:t>
            </a:r>
            <a:r>
              <a:rPr lang="en-US" sz="1400" dirty="0">
                <a:solidFill>
                  <a:srgbClr val="000000"/>
                </a:solidFill>
                <a:latin typeface="Martel Sans" panose="00000800000000000000" pitchFamily="34" charset="0"/>
                <a:ea typeface="Martel Sans" panose="00000800000000000000" pitchFamily="34" charset="-122"/>
                <a:cs typeface="Martel Sans" panose="00000800000000000000" pitchFamily="34" charset="-120"/>
              </a:rPr>
              <a:t> untuk dua kolom sejajar, atau </a:t>
            </a:r>
            <a:r>
              <a:rPr lang="en-US" sz="1400" dirty="0">
                <a:solidFill>
                  <a:srgbClr val="000000"/>
                </a:solidFill>
                <a:highlight>
                  <a:srgbClr val="F2F2F2"/>
                </a:highlight>
                <a:latin typeface="Consolas" panose="020B0609020204030204" pitchFamily="34" charset="0"/>
                <a:ea typeface="Consolas" panose="020B0609020204030204" pitchFamily="34" charset="-122"/>
                <a:cs typeface="Consolas" panose="020B0609020204030204" pitchFamily="34" charset="-120"/>
              </a:rPr>
              <a:t>col-4</a:t>
            </a:r>
            <a:r>
              <a:rPr lang="en-US" sz="1400" dirty="0">
                <a:solidFill>
                  <a:srgbClr val="000000"/>
                </a:solidFill>
                <a:latin typeface="Martel Sans" panose="00000800000000000000" pitchFamily="34" charset="0"/>
                <a:ea typeface="Martel Sans" panose="00000800000000000000" pitchFamily="34" charset="-122"/>
                <a:cs typeface="Martel Sans" panose="00000800000000000000" pitchFamily="34" charset="-120"/>
              </a:rPr>
              <a:t> dan </a:t>
            </a:r>
            <a:r>
              <a:rPr lang="en-US" sz="1400" dirty="0">
                <a:solidFill>
                  <a:srgbClr val="000000"/>
                </a:solidFill>
                <a:highlight>
                  <a:srgbClr val="F2F2F2"/>
                </a:highlight>
                <a:latin typeface="Consolas" panose="020B0609020204030204" pitchFamily="34" charset="0"/>
                <a:ea typeface="Consolas" panose="020B0609020204030204" pitchFamily="34" charset="-122"/>
                <a:cs typeface="Consolas" panose="020B0609020204030204" pitchFamily="34" charset="-120"/>
              </a:rPr>
              <a:t>col-8</a:t>
            </a:r>
            <a:r>
              <a:rPr lang="en-US" sz="1400" dirty="0">
                <a:solidFill>
                  <a:srgbClr val="000000"/>
                </a:solidFill>
                <a:latin typeface="Martel Sans" panose="00000800000000000000" pitchFamily="34" charset="0"/>
                <a:ea typeface="Martel Sans" panose="00000800000000000000" pitchFamily="34" charset="-122"/>
                <a:cs typeface="Martel Sans" panose="00000800000000000000" pitchFamily="34" charset="-120"/>
              </a:rPr>
              <a:t> untuk kombinasi lain.</a:t>
            </a:r>
            <a:endParaRPr lang="en-US" sz="1400" dirty="0"/>
          </a:p>
        </p:txBody>
      </p:sp>
      <p:sp>
        <p:nvSpPr>
          <p:cNvPr id="10" name="Text 6"/>
          <p:cNvSpPr/>
          <p:nvPr/>
        </p:nvSpPr>
        <p:spPr>
          <a:xfrm>
            <a:off x="7383145" y="5919470"/>
            <a:ext cx="5022215" cy="1554480"/>
          </a:xfrm>
          <a:prstGeom prst="rect">
            <a:avLst/>
          </a:prstGeom>
          <a:noFill/>
        </p:spPr>
        <p:txBody>
          <a:bodyPr wrap="square" lIns="0" tIns="0" rIns="0" bIns="0" rtlCol="0" anchor="t"/>
          <a:lstStyle/>
          <a:p>
            <a:pPr marL="0" indent="0" algn="l">
              <a:lnSpc>
                <a:spcPct val="100000"/>
              </a:lnSpc>
              <a:buNone/>
            </a:pPr>
            <a:r>
              <a:rPr lang="en-US" sz="140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Fleksibilitas ini membuat desain multi-kolom yang kompleks menjadi sangat sederhana untuk diimplementasikan dan dikelola.</a:t>
            </a:r>
            <a:endParaRPr lang="en-US" sz="1400"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158750"/>
            <a:ext cx="2227580" cy="11277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811423" y="846177"/>
            <a:ext cx="9007554" cy="708779"/>
          </a:xfrm>
          <a:prstGeom prst="rect">
            <a:avLst/>
          </a:prstGeom>
          <a:noFill/>
        </p:spPr>
        <p:txBody>
          <a:bodyPr wrap="none" lIns="0" tIns="0" rIns="0" bIns="0" rtlCol="0" anchor="t"/>
          <a:lstStyle/>
          <a:p>
            <a:pPr marL="0" indent="0" algn="ctr">
              <a:lnSpc>
                <a:spcPts val="5550"/>
              </a:lnSpc>
              <a:buNone/>
            </a:pPr>
            <a:r>
              <a:rPr lang="en-US" sz="4450" dirty="0">
                <a:solidFill>
                  <a:srgbClr val="272D45"/>
                </a:solidFill>
                <a:latin typeface="Kanit Light" pitchFamily="34" charset="0"/>
                <a:ea typeface="Kanit Light" pitchFamily="34" charset="-122"/>
                <a:cs typeface="Kanit Light" pitchFamily="34" charset="-120"/>
              </a:rPr>
              <a:t>Fitur Utama 2: Komponen Siap Pakai</a:t>
            </a:r>
            <a:endParaRPr lang="en-US" sz="4450" dirty="0"/>
          </a:p>
        </p:txBody>
      </p:sp>
      <p:sp>
        <p:nvSpPr>
          <p:cNvPr id="3" name="Text 1"/>
          <p:cNvSpPr/>
          <p:nvPr/>
        </p:nvSpPr>
        <p:spPr>
          <a:xfrm>
            <a:off x="793790" y="2008584"/>
            <a:ext cx="13042821" cy="725805"/>
          </a:xfrm>
          <a:prstGeom prst="rect">
            <a:avLst/>
          </a:prstGeom>
          <a:noFill/>
        </p:spPr>
        <p:txBody>
          <a:bodyPr wrap="square" lIns="0" tIns="0" rIns="0" bIns="0" rtlCol="0" anchor="t"/>
          <a:lstStyle/>
          <a:p>
            <a:pPr marL="0" indent="0" algn="l">
              <a:lnSpc>
                <a:spcPts val="2850"/>
              </a:lnSpc>
              <a:buNone/>
            </a:pPr>
            <a:r>
              <a:rPr lang="en-US" sz="175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Bootstrap menyediakan berbagai elemen User Interface (UI) yang sudah didesain dan siap digunakan, menghemat waktu pengembangan Anda secara signifikan.</a:t>
            </a:r>
            <a:endParaRPr lang="en-US" sz="1750" dirty="0"/>
          </a:p>
        </p:txBody>
      </p:sp>
      <p:pic>
        <p:nvPicPr>
          <p:cNvPr id="4" name="Image 0" descr="preencoded.png"/>
          <p:cNvPicPr>
            <a:picLocks noChangeAspect="1"/>
          </p:cNvPicPr>
          <p:nvPr/>
        </p:nvPicPr>
        <p:blipFill>
          <a:blip r:embed="rId1"/>
          <a:stretch>
            <a:fillRect/>
          </a:stretch>
        </p:blipFill>
        <p:spPr>
          <a:xfrm>
            <a:off x="801410" y="3135511"/>
            <a:ext cx="3120747" cy="3120747"/>
          </a:xfrm>
          <a:prstGeom prst="rect">
            <a:avLst/>
          </a:prstGeom>
        </p:spPr>
      </p:pic>
      <p:pic>
        <p:nvPicPr>
          <p:cNvPr id="5" name="Image 1" descr="preencoded.png"/>
          <p:cNvPicPr>
            <a:picLocks noChangeAspect="1"/>
          </p:cNvPicPr>
          <p:nvPr/>
        </p:nvPicPr>
        <p:blipFill>
          <a:blip r:embed="rId2"/>
          <a:stretch>
            <a:fillRect/>
          </a:stretch>
        </p:blipFill>
        <p:spPr>
          <a:xfrm>
            <a:off x="4103608" y="3135511"/>
            <a:ext cx="3120866" cy="3120866"/>
          </a:xfrm>
          <a:prstGeom prst="rect">
            <a:avLst/>
          </a:prstGeom>
        </p:spPr>
      </p:pic>
      <p:pic>
        <p:nvPicPr>
          <p:cNvPr id="6" name="Image 2" descr="preencoded.png"/>
          <p:cNvPicPr>
            <a:picLocks noChangeAspect="1"/>
          </p:cNvPicPr>
          <p:nvPr/>
        </p:nvPicPr>
        <p:blipFill>
          <a:blip r:embed="rId3"/>
          <a:stretch>
            <a:fillRect/>
          </a:stretch>
        </p:blipFill>
        <p:spPr>
          <a:xfrm>
            <a:off x="7405926" y="3135511"/>
            <a:ext cx="3120747" cy="3120747"/>
          </a:xfrm>
          <a:prstGeom prst="rect">
            <a:avLst/>
          </a:prstGeom>
        </p:spPr>
      </p:pic>
      <p:pic>
        <p:nvPicPr>
          <p:cNvPr id="7" name="Image 3" descr="preencoded.png"/>
          <p:cNvPicPr>
            <a:picLocks noChangeAspect="1"/>
          </p:cNvPicPr>
          <p:nvPr/>
        </p:nvPicPr>
        <p:blipFill>
          <a:blip r:embed="rId4"/>
          <a:stretch>
            <a:fillRect/>
          </a:stretch>
        </p:blipFill>
        <p:spPr>
          <a:xfrm>
            <a:off x="10708124" y="3135511"/>
            <a:ext cx="3120866" cy="3120866"/>
          </a:xfrm>
          <a:prstGeom prst="rect">
            <a:avLst/>
          </a:prstGeom>
        </p:spPr>
      </p:pic>
      <p:sp>
        <p:nvSpPr>
          <p:cNvPr id="8" name="Text 2"/>
          <p:cNvSpPr/>
          <p:nvPr/>
        </p:nvSpPr>
        <p:spPr>
          <a:xfrm>
            <a:off x="793790" y="6657499"/>
            <a:ext cx="13042821" cy="725805"/>
          </a:xfrm>
          <a:prstGeom prst="rect">
            <a:avLst/>
          </a:prstGeom>
          <a:noFill/>
        </p:spPr>
        <p:txBody>
          <a:bodyPr wrap="square" lIns="0" tIns="0" rIns="0" bIns="0" rtlCol="0" anchor="t"/>
          <a:lstStyle/>
          <a:p>
            <a:pPr marL="0" indent="0" algn="l">
              <a:lnSpc>
                <a:spcPts val="2850"/>
              </a:lnSpc>
              <a:buNone/>
            </a:pPr>
            <a:r>
              <a:rPr lang="en-US" sz="175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Cukup panggil class CSS yang sesuai pada elemen HTML Anda. Komponen akan langsung muncul dengan gaya yang sudah ditentukan, responsif secara otomatis, dan siap untuk disesuaikan lebih lanjut jika diperlukan.</a:t>
            </a:r>
            <a:endParaRPr lang="en-US" sz="1750" dirty="0"/>
          </a:p>
        </p:txBody>
      </p:sp>
      <p:sp>
        <p:nvSpPr>
          <p:cNvPr id="9" name="Rectangles 8"/>
          <p:cNvSpPr/>
          <p:nvPr/>
        </p:nvSpPr>
        <p:spPr>
          <a:xfrm>
            <a:off x="8756015" y="7370445"/>
            <a:ext cx="5887720" cy="859790"/>
          </a:xfrm>
          <a:prstGeom prst="rect">
            <a:avLst/>
          </a:prstGeom>
          <a:solidFill>
            <a:schemeClr val="bg1">
              <a:lumMod val="8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0" y="-158750"/>
            <a:ext cx="2227580" cy="11277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s 13"/>
          <p:cNvSpPr/>
          <p:nvPr/>
        </p:nvSpPr>
        <p:spPr>
          <a:xfrm>
            <a:off x="8756015" y="7370445"/>
            <a:ext cx="5887720" cy="859790"/>
          </a:xfrm>
          <a:prstGeom prst="rect">
            <a:avLst/>
          </a:prstGeom>
          <a:solidFill>
            <a:schemeClr val="bg1">
              <a:lumMod val="8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0"/>
          <p:cNvSpPr/>
          <p:nvPr/>
        </p:nvSpPr>
        <p:spPr>
          <a:xfrm>
            <a:off x="711875" y="580787"/>
            <a:ext cx="9071848" cy="635556"/>
          </a:xfrm>
          <a:prstGeom prst="rect">
            <a:avLst/>
          </a:prstGeom>
          <a:noFill/>
        </p:spPr>
        <p:txBody>
          <a:bodyPr wrap="none" lIns="0" tIns="0" rIns="0" bIns="0" rtlCol="0" anchor="t"/>
          <a:lstStyle/>
          <a:p>
            <a:pPr marL="0" indent="0" algn="l">
              <a:lnSpc>
                <a:spcPts val="5000"/>
              </a:lnSpc>
              <a:buNone/>
            </a:pPr>
            <a:r>
              <a:rPr lang="en-US" sz="4000" dirty="0">
                <a:solidFill>
                  <a:srgbClr val="272D45"/>
                </a:solidFill>
                <a:latin typeface="Kanit Light" pitchFamily="34" charset="0"/>
                <a:ea typeface="Kanit Light" pitchFamily="34" charset="-122"/>
                <a:cs typeface="Kanit Light" pitchFamily="34" charset="-120"/>
              </a:rPr>
              <a:t>Fitur Utama 3: Utilitas (Alat Bantu Cepat)</a:t>
            </a:r>
            <a:endParaRPr lang="en-US" sz="4000" dirty="0"/>
          </a:p>
        </p:txBody>
      </p:sp>
      <p:sp>
        <p:nvSpPr>
          <p:cNvPr id="3" name="Text 1"/>
          <p:cNvSpPr/>
          <p:nvPr/>
        </p:nvSpPr>
        <p:spPr>
          <a:xfrm>
            <a:off x="711875" y="1704380"/>
            <a:ext cx="7040285" cy="975836"/>
          </a:xfrm>
          <a:prstGeom prst="rect">
            <a:avLst/>
          </a:prstGeom>
          <a:noFill/>
        </p:spPr>
        <p:txBody>
          <a:bodyPr wrap="square" lIns="0" tIns="0" rIns="0" bIns="0" rtlCol="0" anchor="t"/>
          <a:lstStyle/>
          <a:p>
            <a:pPr marL="0" indent="0" algn="l">
              <a:lnSpc>
                <a:spcPts val="2550"/>
              </a:lnSpc>
              <a:buNone/>
            </a:pPr>
            <a:r>
              <a:rPr lang="en-US" sz="160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Utilitas Bootstrap adalah kumpulan class CSS kecil yang dirancang untuk styling cepat dan penyesuaian minor tanpa perlu menulis kode CSS tambahan.</a:t>
            </a:r>
            <a:endParaRPr lang="en-US" sz="1600" dirty="0"/>
          </a:p>
        </p:txBody>
      </p:sp>
      <p:sp>
        <p:nvSpPr>
          <p:cNvPr id="4" name="Shape 2"/>
          <p:cNvSpPr/>
          <p:nvPr/>
        </p:nvSpPr>
        <p:spPr>
          <a:xfrm>
            <a:off x="711875" y="2908935"/>
            <a:ext cx="7040285" cy="1654493"/>
          </a:xfrm>
          <a:prstGeom prst="roundRect">
            <a:avLst>
              <a:gd name="adj" fmla="val 6632"/>
            </a:avLst>
          </a:prstGeom>
          <a:solidFill>
            <a:srgbClr val="FFFFFF"/>
          </a:solidFill>
          <a:ln w="22860">
            <a:solidFill>
              <a:srgbClr val="C5D2CF"/>
            </a:solidFill>
            <a:prstDash val="solid"/>
          </a:ln>
        </p:spPr>
      </p:sp>
      <p:sp>
        <p:nvSpPr>
          <p:cNvPr id="5" name="Shape 3"/>
          <p:cNvSpPr/>
          <p:nvPr/>
        </p:nvSpPr>
        <p:spPr>
          <a:xfrm>
            <a:off x="689015" y="2908935"/>
            <a:ext cx="91440" cy="1654493"/>
          </a:xfrm>
          <a:prstGeom prst="roundRect">
            <a:avLst>
              <a:gd name="adj" fmla="val 93425"/>
            </a:avLst>
          </a:prstGeom>
          <a:solidFill>
            <a:srgbClr val="437066"/>
          </a:solidFill>
        </p:spPr>
      </p:sp>
      <p:sp>
        <p:nvSpPr>
          <p:cNvPr id="6" name="Text 4"/>
          <p:cNvSpPr/>
          <p:nvPr/>
        </p:nvSpPr>
        <p:spPr>
          <a:xfrm>
            <a:off x="1006673" y="3135154"/>
            <a:ext cx="2542461" cy="317659"/>
          </a:xfrm>
          <a:prstGeom prst="rect">
            <a:avLst/>
          </a:prstGeom>
          <a:noFill/>
        </p:spPr>
        <p:txBody>
          <a:bodyPr wrap="none" lIns="0" tIns="0" rIns="0" bIns="0" rtlCol="0" anchor="t"/>
          <a:lstStyle/>
          <a:p>
            <a:pPr marL="0" indent="0" algn="l">
              <a:lnSpc>
                <a:spcPts val="2500"/>
              </a:lnSpc>
              <a:buNone/>
            </a:pPr>
            <a:r>
              <a:rPr lang="en-US" sz="2000" dirty="0">
                <a:solidFill>
                  <a:srgbClr val="2C3249"/>
                </a:solidFill>
                <a:latin typeface="Kanit Light" pitchFamily="34" charset="0"/>
                <a:ea typeface="Kanit Light" pitchFamily="34" charset="-122"/>
                <a:cs typeface="Kanit Light" pitchFamily="34" charset="-120"/>
              </a:rPr>
              <a:t>Jarak &amp; Ukuran</a:t>
            </a:r>
            <a:endParaRPr lang="en-US" sz="2000" dirty="0"/>
          </a:p>
        </p:txBody>
      </p:sp>
      <p:sp>
        <p:nvSpPr>
          <p:cNvPr id="7" name="Text 5"/>
          <p:cNvSpPr/>
          <p:nvPr/>
        </p:nvSpPr>
        <p:spPr>
          <a:xfrm>
            <a:off x="1006673" y="3656171"/>
            <a:ext cx="6519267" cy="681038"/>
          </a:xfrm>
          <a:prstGeom prst="rect">
            <a:avLst/>
          </a:prstGeom>
          <a:noFill/>
        </p:spPr>
        <p:txBody>
          <a:bodyPr wrap="square" lIns="0" tIns="0" rIns="0" bIns="0" rtlCol="0" anchor="t"/>
          <a:lstStyle/>
          <a:p>
            <a:pPr marL="0" indent="0" algn="l">
              <a:lnSpc>
                <a:spcPts val="2550"/>
              </a:lnSpc>
              <a:buNone/>
            </a:pPr>
            <a:r>
              <a:rPr lang="en-US" sz="160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Class seperti </a:t>
            </a:r>
            <a:r>
              <a:rPr lang="en-US" sz="1600" dirty="0">
                <a:solidFill>
                  <a:srgbClr val="2C3249"/>
                </a:solidFill>
                <a:highlight>
                  <a:srgbClr val="F2F2F2"/>
                </a:highlight>
                <a:latin typeface="Consolas" panose="020B0609020204030204" pitchFamily="34" charset="0"/>
                <a:ea typeface="Consolas" panose="020B0609020204030204" pitchFamily="34" charset="-122"/>
                <a:cs typeface="Consolas" panose="020B0609020204030204" pitchFamily="34" charset="-120"/>
              </a:rPr>
              <a:t>m-3</a:t>
            </a:r>
            <a:r>
              <a:rPr lang="en-US" sz="160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 (margin 3 unit) atau </a:t>
            </a:r>
            <a:r>
              <a:rPr lang="en-US" sz="1600" dirty="0">
                <a:solidFill>
                  <a:srgbClr val="2C3249"/>
                </a:solidFill>
                <a:highlight>
                  <a:srgbClr val="F2F2F2"/>
                </a:highlight>
                <a:latin typeface="Consolas" panose="020B0609020204030204" pitchFamily="34" charset="0"/>
                <a:ea typeface="Consolas" panose="020B0609020204030204" pitchFamily="34" charset="-122"/>
                <a:cs typeface="Consolas" panose="020B0609020204030204" pitchFamily="34" charset="-120"/>
              </a:rPr>
              <a:t>p-2</a:t>
            </a:r>
            <a:r>
              <a:rPr lang="en-US" sz="160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 (padding 2 unit) untuk mengatur jarak eksternal dan internal.</a:t>
            </a:r>
            <a:endParaRPr lang="en-US" sz="1600" dirty="0"/>
          </a:p>
        </p:txBody>
      </p:sp>
      <p:sp>
        <p:nvSpPr>
          <p:cNvPr id="8" name="Shape 6"/>
          <p:cNvSpPr/>
          <p:nvPr/>
        </p:nvSpPr>
        <p:spPr>
          <a:xfrm>
            <a:off x="711875" y="4766786"/>
            <a:ext cx="7040285" cy="1684973"/>
          </a:xfrm>
          <a:prstGeom prst="roundRect">
            <a:avLst>
              <a:gd name="adj" fmla="val 6512"/>
            </a:avLst>
          </a:prstGeom>
          <a:solidFill>
            <a:srgbClr val="FFFFFF"/>
          </a:solidFill>
          <a:ln w="22860">
            <a:solidFill>
              <a:srgbClr val="C5D2CF"/>
            </a:solidFill>
            <a:prstDash val="solid"/>
          </a:ln>
        </p:spPr>
      </p:sp>
      <p:sp>
        <p:nvSpPr>
          <p:cNvPr id="9" name="Shape 7"/>
          <p:cNvSpPr/>
          <p:nvPr/>
        </p:nvSpPr>
        <p:spPr>
          <a:xfrm>
            <a:off x="689015" y="4766786"/>
            <a:ext cx="91440" cy="1684973"/>
          </a:xfrm>
          <a:prstGeom prst="roundRect">
            <a:avLst>
              <a:gd name="adj" fmla="val 93425"/>
            </a:avLst>
          </a:prstGeom>
          <a:solidFill>
            <a:srgbClr val="437066"/>
          </a:solidFill>
        </p:spPr>
      </p:sp>
      <p:sp>
        <p:nvSpPr>
          <p:cNvPr id="10" name="Text 8"/>
          <p:cNvSpPr/>
          <p:nvPr/>
        </p:nvSpPr>
        <p:spPr>
          <a:xfrm>
            <a:off x="1006673" y="4993005"/>
            <a:ext cx="2542461" cy="317659"/>
          </a:xfrm>
          <a:prstGeom prst="rect">
            <a:avLst/>
          </a:prstGeom>
          <a:noFill/>
        </p:spPr>
        <p:txBody>
          <a:bodyPr wrap="none" lIns="0" tIns="0" rIns="0" bIns="0" rtlCol="0" anchor="t"/>
          <a:lstStyle/>
          <a:p>
            <a:pPr marL="0" indent="0" algn="l">
              <a:lnSpc>
                <a:spcPts val="2500"/>
              </a:lnSpc>
              <a:buNone/>
            </a:pPr>
            <a:r>
              <a:rPr lang="en-US" sz="2000" dirty="0">
                <a:solidFill>
                  <a:srgbClr val="2C3249"/>
                </a:solidFill>
                <a:latin typeface="Kanit Light" pitchFamily="34" charset="0"/>
                <a:ea typeface="Kanit Light" pitchFamily="34" charset="-122"/>
                <a:cs typeface="Kanit Light" pitchFamily="34" charset="-120"/>
              </a:rPr>
              <a:t>Teks &amp; Warna</a:t>
            </a:r>
            <a:endParaRPr lang="en-US" sz="2000" dirty="0"/>
          </a:p>
        </p:txBody>
      </p:sp>
      <p:sp>
        <p:nvSpPr>
          <p:cNvPr id="11" name="Text 9"/>
          <p:cNvSpPr/>
          <p:nvPr/>
        </p:nvSpPr>
        <p:spPr>
          <a:xfrm>
            <a:off x="1006673" y="5514023"/>
            <a:ext cx="6519267" cy="711518"/>
          </a:xfrm>
          <a:prstGeom prst="rect">
            <a:avLst/>
          </a:prstGeom>
          <a:noFill/>
        </p:spPr>
        <p:txBody>
          <a:bodyPr wrap="square" lIns="0" tIns="0" rIns="0" bIns="0" rtlCol="0" anchor="t"/>
          <a:lstStyle/>
          <a:p>
            <a:pPr marL="0" indent="0" algn="l">
              <a:lnSpc>
                <a:spcPts val="2550"/>
              </a:lnSpc>
              <a:buNone/>
            </a:pPr>
            <a:r>
              <a:rPr lang="en-US" sz="160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Class seperti </a:t>
            </a:r>
            <a:r>
              <a:rPr lang="en-US" sz="1600" dirty="0">
                <a:solidFill>
                  <a:srgbClr val="2C3249"/>
                </a:solidFill>
                <a:highlight>
                  <a:srgbClr val="F2F2F2"/>
                </a:highlight>
                <a:latin typeface="Consolas" panose="020B0609020204030204" pitchFamily="34" charset="0"/>
                <a:ea typeface="Consolas" panose="020B0609020204030204" pitchFamily="34" charset="-122"/>
                <a:cs typeface="Consolas" panose="020B0609020204030204" pitchFamily="34" charset="-120"/>
              </a:rPr>
              <a:t>text-center</a:t>
            </a:r>
            <a:r>
              <a:rPr lang="en-US" sz="160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 untuk rata tengah, </a:t>
            </a:r>
            <a:r>
              <a:rPr lang="en-US" sz="1600" dirty="0">
                <a:solidFill>
                  <a:srgbClr val="2C3249"/>
                </a:solidFill>
                <a:highlight>
                  <a:srgbClr val="F2F2F2"/>
                </a:highlight>
                <a:latin typeface="Consolas" panose="020B0609020204030204" pitchFamily="34" charset="0"/>
                <a:ea typeface="Consolas" panose="020B0609020204030204" pitchFamily="34" charset="-122"/>
                <a:cs typeface="Consolas" panose="020B0609020204030204" pitchFamily="34" charset="-120"/>
              </a:rPr>
              <a:t>text-primary</a:t>
            </a:r>
            <a:r>
              <a:rPr lang="en-US" sz="160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 untuk warna teks utama, atau </a:t>
            </a:r>
            <a:r>
              <a:rPr lang="en-US" sz="1600" dirty="0">
                <a:solidFill>
                  <a:srgbClr val="2C3249"/>
                </a:solidFill>
                <a:highlight>
                  <a:srgbClr val="F2F2F2"/>
                </a:highlight>
                <a:latin typeface="Consolas" panose="020B0609020204030204" pitchFamily="34" charset="0"/>
                <a:ea typeface="Consolas" panose="020B0609020204030204" pitchFamily="34" charset="-122"/>
                <a:cs typeface="Consolas" panose="020B0609020204030204" pitchFamily="34" charset="-120"/>
              </a:rPr>
              <a:t>bg-info</a:t>
            </a:r>
            <a:r>
              <a:rPr lang="en-US" sz="160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 untuk warna latar belakang.</a:t>
            </a:r>
            <a:endParaRPr lang="en-US" sz="1600" dirty="0"/>
          </a:p>
        </p:txBody>
      </p:sp>
      <p:sp>
        <p:nvSpPr>
          <p:cNvPr id="12" name="Text 10"/>
          <p:cNvSpPr/>
          <p:nvPr/>
        </p:nvSpPr>
        <p:spPr>
          <a:xfrm>
            <a:off x="711875" y="6680478"/>
            <a:ext cx="7040285" cy="650558"/>
          </a:xfrm>
          <a:prstGeom prst="rect">
            <a:avLst/>
          </a:prstGeom>
          <a:noFill/>
        </p:spPr>
        <p:txBody>
          <a:bodyPr wrap="square" lIns="0" tIns="0" rIns="0" bIns="0" rtlCol="0" anchor="t"/>
          <a:lstStyle/>
          <a:p>
            <a:pPr marL="0" indent="0" algn="l">
              <a:lnSpc>
                <a:spcPts val="2550"/>
              </a:lnSpc>
              <a:buNone/>
            </a:pPr>
            <a:r>
              <a:rPr lang="en-US" sz="160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Alat-alat bantu ini sangat efisien, memungkinkan Anda mengubah tampilan elemen dengan cepat dan konsisten di seluruh proyek.</a:t>
            </a:r>
            <a:endParaRPr lang="en-US" sz="1600" dirty="0"/>
          </a:p>
        </p:txBody>
      </p:sp>
      <p:pic>
        <p:nvPicPr>
          <p:cNvPr id="13" name="Image 0" descr="preencoded.png"/>
          <p:cNvPicPr>
            <a:picLocks noChangeAspect="1"/>
          </p:cNvPicPr>
          <p:nvPr/>
        </p:nvPicPr>
        <p:blipFill>
          <a:blip r:embed="rId1"/>
          <a:stretch>
            <a:fillRect/>
          </a:stretch>
        </p:blipFill>
        <p:spPr>
          <a:xfrm>
            <a:off x="8256032" y="1750100"/>
            <a:ext cx="5669994" cy="5669994"/>
          </a:xfrm>
          <a:prstGeom prst="rect">
            <a:avLst/>
          </a:prstGeom>
        </p:spPr>
      </p:pic>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158750"/>
            <a:ext cx="2227580" cy="11277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922163" y="373023"/>
            <a:ext cx="4785955" cy="423863"/>
          </a:xfrm>
          <a:prstGeom prst="rect">
            <a:avLst/>
          </a:prstGeom>
          <a:noFill/>
        </p:spPr>
        <p:txBody>
          <a:bodyPr wrap="none" lIns="0" tIns="0" rIns="0" bIns="0" rtlCol="0" anchor="t"/>
          <a:lstStyle/>
          <a:p>
            <a:pPr marL="0" indent="0" algn="ctr">
              <a:lnSpc>
                <a:spcPts val="3300"/>
              </a:lnSpc>
              <a:buNone/>
            </a:pPr>
            <a:r>
              <a:rPr lang="en-US" sz="2650" dirty="0">
                <a:solidFill>
                  <a:srgbClr val="272D45"/>
                </a:solidFill>
                <a:latin typeface="Kanit Light" pitchFamily="34" charset="0"/>
                <a:ea typeface="Kanit Light" pitchFamily="34" charset="-122"/>
                <a:cs typeface="Kanit Light" pitchFamily="34" charset="-120"/>
              </a:rPr>
              <a:t>Cara Memulai dengan Bootstrap</a:t>
            </a:r>
            <a:endParaRPr lang="en-US" sz="2650" dirty="0"/>
          </a:p>
        </p:txBody>
      </p:sp>
      <p:sp>
        <p:nvSpPr>
          <p:cNvPr id="3" name="Text 1"/>
          <p:cNvSpPr/>
          <p:nvPr/>
        </p:nvSpPr>
        <p:spPr>
          <a:xfrm>
            <a:off x="474702" y="1184116"/>
            <a:ext cx="3095387" cy="211931"/>
          </a:xfrm>
          <a:prstGeom prst="rect">
            <a:avLst/>
          </a:prstGeom>
          <a:noFill/>
        </p:spPr>
        <p:txBody>
          <a:bodyPr wrap="none" lIns="0" tIns="0" rIns="0" bIns="0" rtlCol="0" anchor="t"/>
          <a:lstStyle/>
          <a:p>
            <a:pPr marL="0" indent="0" algn="l">
              <a:lnSpc>
                <a:spcPts val="1650"/>
              </a:lnSpc>
              <a:buNone/>
            </a:pPr>
            <a:r>
              <a:rPr lang="en-US" dirty="0">
                <a:solidFill>
                  <a:srgbClr val="272D45"/>
                </a:solidFill>
                <a:latin typeface="Kanit Light" pitchFamily="34" charset="0"/>
                <a:ea typeface="Kanit Light" pitchFamily="34" charset="-122"/>
                <a:cs typeface="Kanit Light" pitchFamily="34" charset="-120"/>
              </a:rPr>
              <a:t>1. Metode CDN (Content Delivery Network)</a:t>
            </a:r>
            <a:endParaRPr lang="en-US" dirty="0"/>
          </a:p>
        </p:txBody>
      </p:sp>
      <p:sp>
        <p:nvSpPr>
          <p:cNvPr id="4" name="Text 2"/>
          <p:cNvSpPr/>
          <p:nvPr/>
        </p:nvSpPr>
        <p:spPr>
          <a:xfrm>
            <a:off x="474702" y="1531660"/>
            <a:ext cx="6675120" cy="479584"/>
          </a:xfrm>
          <a:prstGeom prst="rect">
            <a:avLst/>
          </a:prstGeom>
          <a:noFill/>
        </p:spPr>
        <p:txBody>
          <a:bodyPr wrap="square" lIns="0" tIns="0" rIns="0" bIns="0" rtlCol="0" anchor="t"/>
          <a:lstStyle/>
          <a:p>
            <a:pPr marL="0" indent="0" algn="l">
              <a:lnSpc>
                <a:spcPct val="100000"/>
              </a:lnSpc>
              <a:buNone/>
            </a:pPr>
            <a:r>
              <a:rPr lang="en-US"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Cara tercepat untuk memulai. Cukup tambahkan link CSS dan JavaScript Bootstrap di bagian </a:t>
            </a:r>
            <a:r>
              <a:rPr lang="en-US" dirty="0">
                <a:solidFill>
                  <a:srgbClr val="2C3249"/>
                </a:solidFill>
                <a:highlight>
                  <a:srgbClr val="F2F2F2"/>
                </a:highlight>
                <a:latin typeface="Consolas" panose="020B0609020204030204" pitchFamily="34" charset="0"/>
                <a:ea typeface="Consolas" panose="020B0609020204030204" pitchFamily="34" charset="-122"/>
                <a:cs typeface="Consolas" panose="020B0609020204030204" pitchFamily="34" charset="-120"/>
              </a:rPr>
              <a:t>&lt;head&gt;</a:t>
            </a:r>
            <a:r>
              <a:rPr lang="en-US"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 dan sebelum penutup </a:t>
            </a:r>
            <a:r>
              <a:rPr lang="en-US" dirty="0">
                <a:solidFill>
                  <a:srgbClr val="2C3249"/>
                </a:solidFill>
                <a:highlight>
                  <a:srgbClr val="F2F2F2"/>
                </a:highlight>
                <a:latin typeface="Consolas" panose="020B0609020204030204" pitchFamily="34" charset="0"/>
                <a:ea typeface="Consolas" panose="020B0609020204030204" pitchFamily="34" charset="-122"/>
                <a:cs typeface="Consolas" panose="020B0609020204030204" pitchFamily="34" charset="-120"/>
              </a:rPr>
              <a:t>&lt;body&gt;</a:t>
            </a:r>
            <a:r>
              <a:rPr lang="en-US"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 pada kode HTML Anda.</a:t>
            </a:r>
            <a:endParaRPr lang="en-US" dirty="0"/>
          </a:p>
        </p:txBody>
      </p:sp>
      <p:sp>
        <p:nvSpPr>
          <p:cNvPr id="5" name="Shape 3"/>
          <p:cNvSpPr/>
          <p:nvPr/>
        </p:nvSpPr>
        <p:spPr>
          <a:xfrm>
            <a:off x="474702" y="2682558"/>
            <a:ext cx="6675120" cy="854154"/>
          </a:xfrm>
          <a:prstGeom prst="roundRect">
            <a:avLst>
              <a:gd name="adj" fmla="val 6670"/>
            </a:avLst>
          </a:prstGeom>
          <a:solidFill>
            <a:srgbClr val="F2F2F2"/>
          </a:solidFill>
        </p:spPr>
      </p:sp>
      <p:sp>
        <p:nvSpPr>
          <p:cNvPr id="6" name="Shape 4"/>
          <p:cNvSpPr/>
          <p:nvPr/>
        </p:nvSpPr>
        <p:spPr>
          <a:xfrm>
            <a:off x="467995" y="2682875"/>
            <a:ext cx="6688455" cy="2338070"/>
          </a:xfrm>
          <a:prstGeom prst="roundRect">
            <a:avLst>
              <a:gd name="adj" fmla="val 2382"/>
            </a:avLst>
          </a:prstGeom>
          <a:solidFill>
            <a:srgbClr val="F2F2F2"/>
          </a:solidFill>
        </p:spPr>
      </p:sp>
      <p:sp>
        <p:nvSpPr>
          <p:cNvPr id="7" name="Text 5"/>
          <p:cNvSpPr/>
          <p:nvPr/>
        </p:nvSpPr>
        <p:spPr>
          <a:xfrm>
            <a:off x="603647" y="2784237"/>
            <a:ext cx="6417231" cy="650796"/>
          </a:xfrm>
          <a:prstGeom prst="rect">
            <a:avLst/>
          </a:prstGeom>
          <a:noFill/>
        </p:spPr>
        <p:txBody>
          <a:bodyPr wrap="square" lIns="0" tIns="0" rIns="0" bIns="0" rtlCol="0" anchor="t"/>
          <a:lstStyle/>
          <a:p>
            <a:pPr marL="0" indent="0" algn="l">
              <a:lnSpc>
                <a:spcPct val="100000"/>
              </a:lnSpc>
              <a:buNone/>
            </a:pPr>
            <a:r>
              <a:rPr lang="en-US" dirty="0">
                <a:solidFill>
                  <a:srgbClr val="2C3249"/>
                </a:solidFill>
                <a:highlight>
                  <a:srgbClr val="F2F2F2"/>
                </a:highlight>
                <a:latin typeface="Consolas" panose="020B0609020204030204" pitchFamily="34" charset="0"/>
                <a:ea typeface="Consolas" panose="020B0609020204030204" pitchFamily="34" charset="-122"/>
                <a:cs typeface="Consolas" panose="020B0609020204030204" pitchFamily="34" charset="-120"/>
              </a:rPr>
              <a:t>&lt;link href="https://cdn.jsdelivr.net/npm/bootstrap@5.3.3/dist/css/bootstrap.min.css" rel="stylesheet" integrity="sha384-QWTKZyjpPEjISv5WaRU9OFeRpok6YctnYmDr5pNlyT2bRjXh0JMhjY6hW+ALEwIH" crossorigin="anonymous"&gt;</a:t>
            </a:r>
            <a:endParaRPr lang="en-US" dirty="0"/>
          </a:p>
        </p:txBody>
      </p:sp>
      <p:sp>
        <p:nvSpPr>
          <p:cNvPr id="8" name="Text 6"/>
          <p:cNvSpPr/>
          <p:nvPr/>
        </p:nvSpPr>
        <p:spPr>
          <a:xfrm>
            <a:off x="481052" y="5325626"/>
            <a:ext cx="6675120" cy="433864"/>
          </a:xfrm>
          <a:prstGeom prst="rect">
            <a:avLst/>
          </a:prstGeom>
          <a:noFill/>
        </p:spPr>
        <p:txBody>
          <a:bodyPr wrap="square" lIns="0" tIns="0" rIns="0" bIns="0" rtlCol="0" anchor="t"/>
          <a:lstStyle/>
          <a:p>
            <a:pPr marL="0" indent="0" algn="l">
              <a:lnSpc>
                <a:spcPts val="1700"/>
              </a:lnSpc>
              <a:buNone/>
            </a:pPr>
            <a:r>
              <a:rPr lang="en-US"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Metode ini ideal untuk proyek kecil, pembelajaran, atau prototipe karena tidak memerlukan unduhan lokal.</a:t>
            </a:r>
            <a:endParaRPr lang="en-US" dirty="0"/>
          </a:p>
        </p:txBody>
      </p:sp>
      <p:sp>
        <p:nvSpPr>
          <p:cNvPr id="9" name="Text 7"/>
          <p:cNvSpPr/>
          <p:nvPr/>
        </p:nvSpPr>
        <p:spPr>
          <a:xfrm>
            <a:off x="7488198" y="1135856"/>
            <a:ext cx="1695569" cy="211931"/>
          </a:xfrm>
          <a:prstGeom prst="rect">
            <a:avLst/>
          </a:prstGeom>
          <a:noFill/>
        </p:spPr>
        <p:txBody>
          <a:bodyPr wrap="none" lIns="0" tIns="0" rIns="0" bIns="0" rtlCol="0" anchor="t"/>
          <a:lstStyle/>
          <a:p>
            <a:pPr marL="0" indent="0" algn="l">
              <a:lnSpc>
                <a:spcPts val="1650"/>
              </a:lnSpc>
              <a:buNone/>
            </a:pPr>
            <a:r>
              <a:rPr lang="en-US" dirty="0">
                <a:solidFill>
                  <a:srgbClr val="272D45"/>
                </a:solidFill>
                <a:latin typeface="Kanit Light" pitchFamily="34" charset="0"/>
                <a:ea typeface="Kanit Light" pitchFamily="34" charset="-122"/>
                <a:cs typeface="Kanit Light" pitchFamily="34" charset="-120"/>
              </a:rPr>
              <a:t>2. Metode Download</a:t>
            </a:r>
            <a:endParaRPr lang="en-US" dirty="0"/>
          </a:p>
        </p:txBody>
      </p:sp>
      <p:sp>
        <p:nvSpPr>
          <p:cNvPr id="10" name="Text 8"/>
          <p:cNvSpPr/>
          <p:nvPr/>
        </p:nvSpPr>
        <p:spPr>
          <a:xfrm>
            <a:off x="7488198" y="1483400"/>
            <a:ext cx="6675120" cy="433864"/>
          </a:xfrm>
          <a:prstGeom prst="rect">
            <a:avLst/>
          </a:prstGeom>
          <a:noFill/>
        </p:spPr>
        <p:txBody>
          <a:bodyPr wrap="square" lIns="0" tIns="0" rIns="0" bIns="0" rtlCol="0" anchor="t"/>
          <a:lstStyle/>
          <a:p>
            <a:pPr marL="0" indent="0" algn="l">
              <a:lnSpc>
                <a:spcPts val="1700"/>
              </a:lnSpc>
              <a:buNone/>
            </a:pPr>
            <a:r>
              <a:rPr lang="en-US"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Unduh file Bootstrap secara langsung dari situs resminya. Setelah diunduh, Anda dapat menautkan file CSS dan JavaScript ini ke proyek Anda secara lokal.</a:t>
            </a:r>
            <a:endParaRPr lang="en-US" dirty="0"/>
          </a:p>
        </p:txBody>
      </p:sp>
      <p:pic>
        <p:nvPicPr>
          <p:cNvPr id="11" name="Image 0" descr="preencoded.png"/>
          <p:cNvPicPr>
            <a:picLocks noChangeAspect="1"/>
          </p:cNvPicPr>
          <p:nvPr/>
        </p:nvPicPr>
        <p:blipFill>
          <a:blip r:embed="rId1"/>
          <a:stretch>
            <a:fillRect/>
          </a:stretch>
        </p:blipFill>
        <p:spPr>
          <a:xfrm>
            <a:off x="8477250" y="2324735"/>
            <a:ext cx="6146800" cy="5915660"/>
          </a:xfrm>
          <a:prstGeom prst="rect">
            <a:avLst/>
          </a:prstGeom>
        </p:spPr>
      </p:pic>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158750"/>
            <a:ext cx="2227580" cy="11277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s 7"/>
          <p:cNvSpPr/>
          <p:nvPr/>
        </p:nvSpPr>
        <p:spPr>
          <a:xfrm>
            <a:off x="8756015" y="7370445"/>
            <a:ext cx="5887720" cy="859790"/>
          </a:xfrm>
          <a:prstGeom prst="rect">
            <a:avLst/>
          </a:prstGeom>
          <a:solidFill>
            <a:schemeClr val="bg1">
              <a:lumMod val="8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2" name="Image 0" descr="preencoded.png"/>
          <p:cNvPicPr>
            <a:picLocks noChangeAspect="1"/>
          </p:cNvPicPr>
          <p:nvPr/>
        </p:nvPicPr>
        <p:blipFill>
          <a:blip r:embed="rId1"/>
          <a:stretch>
            <a:fillRect/>
          </a:stretch>
        </p:blipFill>
        <p:spPr>
          <a:xfrm>
            <a:off x="0" y="0"/>
            <a:ext cx="5486400" cy="8231981"/>
          </a:xfrm>
          <a:prstGeom prst="rect">
            <a:avLst/>
          </a:prstGeom>
        </p:spPr>
      </p:pic>
      <p:sp>
        <p:nvSpPr>
          <p:cNvPr id="3" name="Text 0"/>
          <p:cNvSpPr/>
          <p:nvPr/>
        </p:nvSpPr>
        <p:spPr>
          <a:xfrm>
            <a:off x="6253282" y="602456"/>
            <a:ext cx="7610237" cy="1369457"/>
          </a:xfrm>
          <a:prstGeom prst="rect">
            <a:avLst/>
          </a:prstGeom>
          <a:noFill/>
        </p:spPr>
        <p:txBody>
          <a:bodyPr wrap="square" lIns="0" tIns="0" rIns="0" bIns="0" rtlCol="0" anchor="t"/>
          <a:lstStyle/>
          <a:p>
            <a:pPr marL="0" indent="0" algn="ctr">
              <a:lnSpc>
                <a:spcPts val="5350"/>
              </a:lnSpc>
              <a:buNone/>
            </a:pPr>
            <a:r>
              <a:rPr lang="en-US" sz="4300" dirty="0">
                <a:solidFill>
                  <a:srgbClr val="272D45"/>
                </a:solidFill>
                <a:latin typeface="Kanit Light" pitchFamily="34" charset="0"/>
                <a:ea typeface="Kanit Light" pitchFamily="34" charset="-122"/>
                <a:cs typeface="Kanit Light" pitchFamily="34" charset="-120"/>
              </a:rPr>
              <a:t>Otomatis Responsif </a:t>
            </a:r>
            <a:endParaRPr lang="en-US" sz="4300" dirty="0">
              <a:solidFill>
                <a:srgbClr val="272D45"/>
              </a:solidFill>
              <a:latin typeface="Kanit Light" pitchFamily="34" charset="0"/>
              <a:ea typeface="Kanit Light" pitchFamily="34" charset="-122"/>
              <a:cs typeface="Kanit Light" pitchFamily="34" charset="-120"/>
            </a:endParaRPr>
          </a:p>
          <a:p>
            <a:pPr marL="0" indent="0" algn="ctr">
              <a:lnSpc>
                <a:spcPts val="5350"/>
              </a:lnSpc>
              <a:buNone/>
            </a:pPr>
            <a:r>
              <a:rPr lang="en-US" sz="4300" dirty="0">
                <a:solidFill>
                  <a:srgbClr val="272D45"/>
                </a:solidFill>
                <a:latin typeface="Kanit Light" pitchFamily="34" charset="0"/>
                <a:ea typeface="Kanit Light" pitchFamily="34" charset="-122"/>
                <a:cs typeface="Kanit Light" pitchFamily="34" charset="-120"/>
              </a:rPr>
              <a:t>(Mobile-First)</a:t>
            </a:r>
            <a:endParaRPr lang="en-US" sz="4300" dirty="0"/>
          </a:p>
        </p:txBody>
      </p:sp>
      <p:sp>
        <p:nvSpPr>
          <p:cNvPr id="4" name="Text 1"/>
          <p:cNvSpPr/>
          <p:nvPr/>
        </p:nvSpPr>
        <p:spPr>
          <a:xfrm>
            <a:off x="6253282" y="2300526"/>
            <a:ext cx="7610237" cy="1752600"/>
          </a:xfrm>
          <a:prstGeom prst="rect">
            <a:avLst/>
          </a:prstGeom>
          <a:noFill/>
        </p:spPr>
        <p:txBody>
          <a:bodyPr wrap="square" lIns="0" tIns="0" rIns="0" bIns="0" rtlCol="0" anchor="t"/>
          <a:lstStyle/>
          <a:p>
            <a:pPr marL="0" indent="0" algn="l">
              <a:lnSpc>
                <a:spcPts val="2750"/>
              </a:lnSpc>
              <a:buNone/>
            </a:pPr>
            <a:r>
              <a:rPr lang="en-US" sz="170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Salah satu filosofi inti Bootstrap adalah pendekatan </a:t>
            </a:r>
            <a:r>
              <a:rPr lang="en-US" sz="1700" b="1"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Mobile-First</a:t>
            </a:r>
            <a:r>
              <a:rPr lang="en-US" sz="170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 Ini berarti framework ini dirancang untuk mobile terlebih dahulu, memastikan bahwa situs web Anda akan terlihat sempurna dan berfungsi dengan baik di perangkat terkecil sebelum diperluas ke layar yang lebih besar.</a:t>
            </a:r>
            <a:endParaRPr lang="en-US" sz="1700" dirty="0"/>
          </a:p>
        </p:txBody>
      </p:sp>
      <p:sp>
        <p:nvSpPr>
          <p:cNvPr id="5" name="Text 2"/>
          <p:cNvSpPr/>
          <p:nvPr/>
        </p:nvSpPr>
        <p:spPr>
          <a:xfrm>
            <a:off x="6965275" y="4299585"/>
            <a:ext cx="6898243" cy="701040"/>
          </a:xfrm>
          <a:prstGeom prst="rect">
            <a:avLst/>
          </a:prstGeom>
          <a:noFill/>
        </p:spPr>
        <p:txBody>
          <a:bodyPr wrap="square" lIns="0" tIns="0" rIns="0" bIns="0" rtlCol="0" anchor="t"/>
          <a:lstStyle/>
          <a:p>
            <a:pPr marL="0" indent="0" algn="l">
              <a:lnSpc>
                <a:spcPts val="2750"/>
              </a:lnSpc>
              <a:buNone/>
            </a:pPr>
            <a:r>
              <a:rPr lang="en-US" sz="170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Tampilan secara otomatis menyesuaikan dengan ukuran layar pengguna, memastikan pengalaman yang optimal.</a:t>
            </a:r>
            <a:endParaRPr lang="en-US" sz="1700" dirty="0"/>
          </a:p>
        </p:txBody>
      </p:sp>
      <p:sp>
        <p:nvSpPr>
          <p:cNvPr id="6" name="Text 3"/>
          <p:cNvSpPr/>
          <p:nvPr/>
        </p:nvSpPr>
        <p:spPr>
          <a:xfrm>
            <a:off x="6965275" y="5438775"/>
            <a:ext cx="6898243" cy="1051560"/>
          </a:xfrm>
          <a:prstGeom prst="rect">
            <a:avLst/>
          </a:prstGeom>
          <a:noFill/>
        </p:spPr>
        <p:txBody>
          <a:bodyPr wrap="square" lIns="0" tIns="0" rIns="0" bIns="0" rtlCol="0" anchor="t"/>
          <a:lstStyle/>
          <a:p>
            <a:pPr marL="0" indent="0" algn="l">
              <a:lnSpc>
                <a:spcPts val="2750"/>
              </a:lnSpc>
              <a:buNone/>
            </a:pPr>
            <a:r>
              <a:rPr lang="en-US" sz="170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Menggunakan breakpoint yang cerdas untuk mengidentifikasi ukuran perangkat yang berbeda dan menerapkan gaya yang sesuai.</a:t>
            </a:r>
            <a:endParaRPr lang="en-US" sz="1700" dirty="0"/>
          </a:p>
        </p:txBody>
      </p:sp>
      <p:sp>
        <p:nvSpPr>
          <p:cNvPr id="7" name="Text 4"/>
          <p:cNvSpPr/>
          <p:nvPr/>
        </p:nvSpPr>
        <p:spPr>
          <a:xfrm>
            <a:off x="6965275" y="6928485"/>
            <a:ext cx="6898243" cy="701040"/>
          </a:xfrm>
          <a:prstGeom prst="rect">
            <a:avLst/>
          </a:prstGeom>
          <a:noFill/>
        </p:spPr>
        <p:txBody>
          <a:bodyPr wrap="square" lIns="0" tIns="0" rIns="0" bIns="0" rtlCol="0" anchor="t"/>
          <a:lstStyle/>
          <a:p>
            <a:pPr marL="0" indent="0" algn="l">
              <a:lnSpc>
                <a:spcPts val="2750"/>
              </a:lnSpc>
              <a:buNone/>
            </a:pPr>
            <a:r>
              <a:rPr lang="en-US" sz="170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Memudahkan pengembangan website serbaguna yang dapat diakses oleh audiens luas, di mana pun mereka berada.</a:t>
            </a:r>
            <a:endParaRPr lang="en-US" sz="17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158750"/>
            <a:ext cx="2227580" cy="11277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656171" y="450890"/>
            <a:ext cx="7318058" cy="512326"/>
          </a:xfrm>
          <a:prstGeom prst="rect">
            <a:avLst/>
          </a:prstGeom>
          <a:noFill/>
        </p:spPr>
        <p:txBody>
          <a:bodyPr wrap="none" lIns="0" tIns="0" rIns="0" bIns="0" rtlCol="0" anchor="t"/>
          <a:lstStyle/>
          <a:p>
            <a:pPr marL="0" indent="0" algn="ctr">
              <a:lnSpc>
                <a:spcPts val="4000"/>
              </a:lnSpc>
              <a:buNone/>
            </a:pPr>
            <a:r>
              <a:rPr lang="en-US" sz="3200" dirty="0">
                <a:solidFill>
                  <a:srgbClr val="272D45"/>
                </a:solidFill>
                <a:latin typeface="Kanit Light" pitchFamily="34" charset="0"/>
                <a:ea typeface="Kanit Light" pitchFamily="34" charset="-122"/>
                <a:cs typeface="Kanit Light" pitchFamily="34" charset="-120"/>
              </a:rPr>
              <a:t>Menyesuaikan Tampilan (Customization)</a:t>
            </a:r>
            <a:endParaRPr lang="en-US" sz="3200" dirty="0"/>
          </a:p>
        </p:txBody>
      </p:sp>
      <p:sp>
        <p:nvSpPr>
          <p:cNvPr id="3" name="Text 1"/>
          <p:cNvSpPr/>
          <p:nvPr/>
        </p:nvSpPr>
        <p:spPr>
          <a:xfrm>
            <a:off x="7522845" y="4084955"/>
            <a:ext cx="6541770" cy="524510"/>
          </a:xfrm>
          <a:prstGeom prst="rect">
            <a:avLst/>
          </a:prstGeom>
          <a:noFill/>
        </p:spPr>
        <p:txBody>
          <a:bodyPr wrap="square" lIns="0" tIns="0" rIns="0" bIns="0" rtlCol="0" anchor="t"/>
          <a:lstStyle/>
          <a:p>
            <a:pPr marL="0" indent="0" algn="l">
              <a:lnSpc>
                <a:spcPct val="100000"/>
              </a:lnSpc>
              <a:buNone/>
            </a:pPr>
            <a:r>
              <a:rPr lang="en-US" sz="200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Meskipun Bootstrap menyediakan desain default yang kuat, Anda tidak terbatas pada tampilan bawaannya. Framework ini menawarkan berbagai cara untuk menyesuaikan tampilan agar sesuai dengan identitas merek atau preferensi desain Anda.</a:t>
            </a:r>
            <a:endParaRPr lang="en-US" sz="2000" dirty="0"/>
          </a:p>
        </p:txBody>
      </p:sp>
      <p:pic>
        <p:nvPicPr>
          <p:cNvPr id="4" name="Image 0" descr="preencoded.png"/>
          <p:cNvPicPr>
            <a:picLocks noChangeAspect="1"/>
          </p:cNvPicPr>
          <p:nvPr/>
        </p:nvPicPr>
        <p:blipFill>
          <a:blip r:embed="rId1"/>
          <a:stretch>
            <a:fillRect/>
          </a:stretch>
        </p:blipFill>
        <p:spPr>
          <a:xfrm>
            <a:off x="574040" y="2184400"/>
            <a:ext cx="6101080" cy="6101080"/>
          </a:xfrm>
          <a:prstGeom prst="rect">
            <a:avLst/>
          </a:prstGeom>
        </p:spPr>
      </p:pic>
      <p:sp>
        <p:nvSpPr>
          <p:cNvPr id="5" name="Shape 2"/>
          <p:cNvSpPr/>
          <p:nvPr>
            <p:custDataLst>
              <p:tags r:id="rId2"/>
            </p:custDataLst>
          </p:nvPr>
        </p:nvSpPr>
        <p:spPr>
          <a:xfrm>
            <a:off x="7522845" y="2184400"/>
            <a:ext cx="6541135" cy="1651000"/>
          </a:xfrm>
          <a:prstGeom prst="roundRect">
            <a:avLst>
              <a:gd name="adj" fmla="val 5348"/>
            </a:avLst>
          </a:prstGeom>
          <a:solidFill>
            <a:srgbClr val="DFECE9"/>
          </a:solidFill>
          <a:ln w="7620">
            <a:solidFill>
              <a:srgbClr val="C5D2CF"/>
            </a:solidFill>
            <a:prstDash val="solid"/>
          </a:ln>
        </p:spPr>
      </p:sp>
      <p:sp>
        <p:nvSpPr>
          <p:cNvPr id="6" name="Text 3"/>
          <p:cNvSpPr/>
          <p:nvPr>
            <p:custDataLst>
              <p:tags r:id="rId3"/>
            </p:custDataLst>
          </p:nvPr>
        </p:nvSpPr>
        <p:spPr>
          <a:xfrm>
            <a:off x="7694414" y="2356128"/>
            <a:ext cx="2306955" cy="256223"/>
          </a:xfrm>
          <a:prstGeom prst="rect">
            <a:avLst/>
          </a:prstGeom>
          <a:noFill/>
        </p:spPr>
        <p:txBody>
          <a:bodyPr wrap="none" lIns="0" tIns="0" rIns="0" bIns="0" rtlCol="0" anchor="t"/>
          <a:lstStyle/>
          <a:p>
            <a:pPr marL="0" indent="0" algn="l">
              <a:lnSpc>
                <a:spcPts val="2000"/>
              </a:lnSpc>
              <a:buNone/>
            </a:pPr>
            <a:r>
              <a:rPr lang="en-US" sz="1600" dirty="0">
                <a:solidFill>
                  <a:srgbClr val="2C3249"/>
                </a:solidFill>
                <a:latin typeface="Kanit Light" pitchFamily="34" charset="0"/>
                <a:ea typeface="Kanit Light" pitchFamily="34" charset="-122"/>
                <a:cs typeface="Kanit Light" pitchFamily="34" charset="-120"/>
              </a:rPr>
              <a:t>Timpa Aturan CSS Default</a:t>
            </a:r>
            <a:endParaRPr lang="en-US" sz="1600" dirty="0"/>
          </a:p>
        </p:txBody>
      </p:sp>
      <p:sp>
        <p:nvSpPr>
          <p:cNvPr id="7" name="Text 4"/>
          <p:cNvSpPr/>
          <p:nvPr>
            <p:custDataLst>
              <p:tags r:id="rId4"/>
            </p:custDataLst>
          </p:nvPr>
        </p:nvSpPr>
        <p:spPr>
          <a:xfrm>
            <a:off x="7694414" y="2776299"/>
            <a:ext cx="6198156" cy="524589"/>
          </a:xfrm>
          <a:prstGeom prst="rect">
            <a:avLst/>
          </a:prstGeom>
          <a:noFill/>
        </p:spPr>
        <p:txBody>
          <a:bodyPr wrap="square" lIns="0" tIns="0" rIns="0" bIns="0" rtlCol="0" anchor="t"/>
          <a:lstStyle/>
          <a:p>
            <a:pPr marL="0" indent="0" algn="l">
              <a:lnSpc>
                <a:spcPts val="2050"/>
              </a:lnSpc>
              <a:buNone/>
            </a:pPr>
            <a:r>
              <a:rPr lang="en-US"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Anda bisa membuat file CSS Anda sendiri dan menautkannya setelah file Bootstrap. Aturan CSS kustom Anda akan menimpa gaya default Bootstrap.</a:t>
            </a:r>
            <a:endParaRPr lang="en-US" dirty="0"/>
          </a:p>
        </p:txBody>
      </p:sp>
      <p:sp>
        <p:nvSpPr>
          <p:cNvPr id="12" name="Rectangles 11"/>
          <p:cNvSpPr/>
          <p:nvPr/>
        </p:nvSpPr>
        <p:spPr>
          <a:xfrm>
            <a:off x="8756015" y="7370445"/>
            <a:ext cx="5887720" cy="859790"/>
          </a:xfrm>
          <a:prstGeom prst="rect">
            <a:avLst/>
          </a:prstGeom>
          <a:solidFill>
            <a:schemeClr val="bg1">
              <a:lumMod val="8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0" y="-158750"/>
            <a:ext cx="2227580" cy="11277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635103" y="1658064"/>
            <a:ext cx="5360075" cy="566976"/>
          </a:xfrm>
          <a:prstGeom prst="rect">
            <a:avLst/>
          </a:prstGeom>
          <a:noFill/>
        </p:spPr>
        <p:txBody>
          <a:bodyPr wrap="none" lIns="0" tIns="0" rIns="0" bIns="0" rtlCol="0" anchor="t"/>
          <a:lstStyle/>
          <a:p>
            <a:pPr marL="0" indent="0" algn="ctr">
              <a:lnSpc>
                <a:spcPts val="4450"/>
              </a:lnSpc>
              <a:buNone/>
            </a:pPr>
            <a:r>
              <a:rPr lang="en-US" sz="3550" dirty="0">
                <a:solidFill>
                  <a:srgbClr val="272D45"/>
                </a:solidFill>
                <a:latin typeface="Kanit Light" pitchFamily="34" charset="0"/>
                <a:ea typeface="Kanit Light" pitchFamily="34" charset="-122"/>
                <a:cs typeface="Kanit Light" pitchFamily="34" charset="-120"/>
              </a:rPr>
              <a:t>Contoh Penggunaan</a:t>
            </a:r>
            <a:endParaRPr lang="en-US" sz="3550" dirty="0"/>
          </a:p>
        </p:txBody>
      </p:sp>
      <p:sp>
        <p:nvSpPr>
          <p:cNvPr id="3" name="Text 1"/>
          <p:cNvSpPr/>
          <p:nvPr/>
        </p:nvSpPr>
        <p:spPr>
          <a:xfrm>
            <a:off x="635079" y="2587943"/>
            <a:ext cx="13360241" cy="580549"/>
          </a:xfrm>
          <a:prstGeom prst="rect">
            <a:avLst/>
          </a:prstGeom>
          <a:noFill/>
        </p:spPr>
        <p:txBody>
          <a:bodyPr wrap="square" lIns="0" tIns="0" rIns="0" bIns="0" rtlCol="0" anchor="t"/>
          <a:lstStyle/>
          <a:p>
            <a:pPr marL="0" indent="0" algn="l">
              <a:lnSpc>
                <a:spcPts val="2250"/>
              </a:lnSpc>
              <a:buNone/>
            </a:pPr>
            <a:r>
              <a:rPr lang="en-US" sz="140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Bootstrap telah membuktikan dirinya sebagai alat yang serbaguna dan dapat diandalkan dalam berbagai aplikasi web. Berikut adalah beberapa contoh penggunaannya dalam dunia nyata:</a:t>
            </a:r>
            <a:endParaRPr lang="en-US" sz="1400" dirty="0"/>
          </a:p>
        </p:txBody>
      </p:sp>
      <p:pic>
        <p:nvPicPr>
          <p:cNvPr id="4" name="Image 0" descr="preencoded.png"/>
          <p:cNvPicPr>
            <a:picLocks noChangeAspect="1"/>
          </p:cNvPicPr>
          <p:nvPr/>
        </p:nvPicPr>
        <p:blipFill>
          <a:blip r:embed="rId1"/>
          <a:stretch>
            <a:fillRect/>
          </a:stretch>
        </p:blipFill>
        <p:spPr>
          <a:xfrm>
            <a:off x="642699" y="3490913"/>
            <a:ext cx="3227427" cy="2177534"/>
          </a:xfrm>
          <a:prstGeom prst="rect">
            <a:avLst/>
          </a:prstGeom>
        </p:spPr>
      </p:pic>
      <p:pic>
        <p:nvPicPr>
          <p:cNvPr id="5" name="Image 1" descr="preencoded.png"/>
          <p:cNvPicPr>
            <a:picLocks noChangeAspect="1"/>
          </p:cNvPicPr>
          <p:nvPr/>
        </p:nvPicPr>
        <p:blipFill>
          <a:blip r:embed="rId2"/>
          <a:stretch>
            <a:fillRect/>
          </a:stretch>
        </p:blipFill>
        <p:spPr>
          <a:xfrm>
            <a:off x="4015264" y="3490913"/>
            <a:ext cx="3227427" cy="2177534"/>
          </a:xfrm>
          <a:prstGeom prst="rect">
            <a:avLst/>
          </a:prstGeom>
        </p:spPr>
      </p:pic>
      <p:pic>
        <p:nvPicPr>
          <p:cNvPr id="6" name="Image 2" descr="preencoded.png"/>
          <p:cNvPicPr>
            <a:picLocks noChangeAspect="1"/>
          </p:cNvPicPr>
          <p:nvPr/>
        </p:nvPicPr>
        <p:blipFill>
          <a:blip r:embed="rId3"/>
          <a:stretch>
            <a:fillRect/>
          </a:stretch>
        </p:blipFill>
        <p:spPr>
          <a:xfrm>
            <a:off x="7387828" y="3490913"/>
            <a:ext cx="3227427" cy="2177534"/>
          </a:xfrm>
          <a:prstGeom prst="rect">
            <a:avLst/>
          </a:prstGeom>
        </p:spPr>
      </p:pic>
      <p:pic>
        <p:nvPicPr>
          <p:cNvPr id="7" name="Image 3" descr="preencoded.png"/>
          <p:cNvPicPr>
            <a:picLocks noChangeAspect="1"/>
          </p:cNvPicPr>
          <p:nvPr/>
        </p:nvPicPr>
        <p:blipFill>
          <a:blip r:embed="rId4"/>
          <a:stretch>
            <a:fillRect/>
          </a:stretch>
        </p:blipFill>
        <p:spPr>
          <a:xfrm>
            <a:off x="10760393" y="3490913"/>
            <a:ext cx="3227427" cy="2177534"/>
          </a:xfrm>
          <a:prstGeom prst="rect">
            <a:avLst/>
          </a:prstGeom>
        </p:spPr>
      </p:pic>
      <p:sp>
        <p:nvSpPr>
          <p:cNvPr id="8" name="Text 2"/>
          <p:cNvSpPr/>
          <p:nvPr/>
        </p:nvSpPr>
        <p:spPr>
          <a:xfrm>
            <a:off x="635079" y="5990868"/>
            <a:ext cx="13360241" cy="580549"/>
          </a:xfrm>
          <a:prstGeom prst="rect">
            <a:avLst/>
          </a:prstGeom>
          <a:noFill/>
        </p:spPr>
        <p:txBody>
          <a:bodyPr wrap="square" lIns="0" tIns="0" rIns="0" bIns="0" rtlCol="0" anchor="t"/>
          <a:lstStyle/>
          <a:p>
            <a:pPr marL="0" indent="0" algn="l">
              <a:lnSpc>
                <a:spcPts val="2250"/>
              </a:lnSpc>
              <a:buNone/>
            </a:pPr>
            <a:r>
              <a:rPr lang="en-US" sz="140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Mulai dari website pemerintah hingga dashboard admin, Bootstrap sangat membantu dalam membangun antarmuka yang intuitif dan responsif dengan cepat.</a:t>
            </a:r>
            <a:endParaRPr lang="en-US" sz="1400" dirty="0"/>
          </a:p>
        </p:txBody>
      </p:sp>
      <p:sp>
        <p:nvSpPr>
          <p:cNvPr id="9" name="Rectangles 8"/>
          <p:cNvSpPr/>
          <p:nvPr/>
        </p:nvSpPr>
        <p:spPr>
          <a:xfrm>
            <a:off x="8756015" y="7370445"/>
            <a:ext cx="5887720" cy="859790"/>
          </a:xfrm>
          <a:prstGeom prst="rect">
            <a:avLst/>
          </a:prstGeom>
          <a:solidFill>
            <a:schemeClr val="bg1">
              <a:lumMod val="8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0" y="-158750"/>
            <a:ext cx="2227580" cy="11277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xml><?xml version="1.0" encoding="utf-8"?>
<p:tagLst xmlns:p="http://schemas.openxmlformats.org/presentationml/2006/main">
  <p:tag name="KSO_WM_DIAGRAM_VIRTUALLY_FRAME" val="{&quot;height&quot;:133.99062992125982,&quot;left&quot;:592.35,&quot;top&quot;:172,&quot;width&quot;:515.0625196850393}"/>
</p:tagLst>
</file>

<file path=ppt/tags/tag6.xml><?xml version="1.0" encoding="utf-8"?>
<p:tagLst xmlns:p="http://schemas.openxmlformats.org/presentationml/2006/main">
  <p:tag name="KSO_WM_DIAGRAM_VIRTUALLY_FRAME" val="{&quot;height&quot;:133.99062992125982,&quot;left&quot;:592.35,&quot;top&quot;:172,&quot;width&quot;:515.0625196850393}"/>
</p:tagLst>
</file>

<file path=ppt/tags/tag7.xml><?xml version="1.0" encoding="utf-8"?>
<p:tagLst xmlns:p="http://schemas.openxmlformats.org/presentationml/2006/main">
  <p:tag name="KSO_WM_DIAGRAM_VIRTUALLY_FRAME" val="{&quot;height&quot;:133.99062992125982,&quot;left&quot;:592.35,&quot;top&quot;:172,&quot;width&quot;:515.062519685039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5381</Words>
  <Application>WPS Presentation</Application>
  <PresentationFormat>On-screen Show (16:9)</PresentationFormat>
  <Paragraphs>115</Paragraphs>
  <Slides>10</Slides>
  <Notes>10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10</vt:i4>
      </vt:variant>
    </vt:vector>
  </HeadingPairs>
  <TitlesOfParts>
    <vt:vector size="27" baseType="lpstr">
      <vt:lpstr>Arial</vt:lpstr>
      <vt:lpstr>SimSun</vt:lpstr>
      <vt:lpstr>Wingdings</vt:lpstr>
      <vt:lpstr>Kanit Light</vt:lpstr>
      <vt:lpstr>Kanit Light</vt:lpstr>
      <vt:lpstr>Kanit Light</vt:lpstr>
      <vt:lpstr>Martel Sans</vt:lpstr>
      <vt:lpstr>Martel Sans</vt:lpstr>
      <vt:lpstr>Martel Sans</vt:lpstr>
      <vt:lpstr>Consolas</vt:lpstr>
      <vt:lpstr>Consolas</vt:lpstr>
      <vt:lpstr>Consolas</vt:lpstr>
      <vt:lpstr>Calibri</vt:lpstr>
      <vt:lpstr>Microsoft YaHei</vt:lpstr>
      <vt:lpstr>Arial Unicode MS</vt:lpstr>
      <vt:lpstr>Calibri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namaku.adit</cp:lastModifiedBy>
  <cp:revision>25</cp:revision>
  <dcterms:created xsi:type="dcterms:W3CDTF">2025-08-07T00:55:00Z</dcterms:created>
  <dcterms:modified xsi:type="dcterms:W3CDTF">2025-11-10T07:54:23Z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91C24EDA2754444693A342195D2F20CD_13</vt:lpwstr>
  </property>
  <property fmtid="{D5CDD505-2E9C-101B-9397-08002B2CF9AE}" pid="3" name="KSOProductBuildVer">
    <vt:lpwstr>1033-12.2.0.23155</vt:lpwstr>
  </property>
</Properties>
</file>